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1"/>
  </p:notesMasterIdLst>
  <p:sldIdLst>
    <p:sldId id="907" r:id="rId2"/>
    <p:sldId id="257" r:id="rId3"/>
    <p:sldId id="285" r:id="rId4"/>
    <p:sldId id="905" r:id="rId5"/>
    <p:sldId id="909" r:id="rId6"/>
    <p:sldId id="287" r:id="rId7"/>
    <p:sldId id="370" r:id="rId8"/>
    <p:sldId id="900" r:id="rId9"/>
    <p:sldId id="91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6532D8-E291-D441-A3DC-AF45D566627C}">
          <p14:sldIdLst>
            <p14:sldId id="907"/>
            <p14:sldId id="257"/>
            <p14:sldId id="285"/>
            <p14:sldId id="905"/>
            <p14:sldId id="909"/>
            <p14:sldId id="287"/>
            <p14:sldId id="370"/>
            <p14:sldId id="900"/>
            <p14:sldId id="910"/>
          </p14:sldIdLst>
        </p14:section>
        <p14:section name="Archived" id="{975B4AA8-9CA7-194F-85D1-14F4E455E0F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1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B780A7-2F6C-419D-8EE2-DB986A5CF920}" v="1" dt="2024-04-15T03:08:09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7"/>
  </p:normalViewPr>
  <p:slideViewPr>
    <p:cSldViewPr snapToGrid="0">
      <p:cViewPr varScale="1">
        <p:scale>
          <a:sx n="88" d="100"/>
          <a:sy n="8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1EF68-4FA4-C34D-B9AF-90D9CD8FA0B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58A77-B565-B449-862A-D09F0049F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77A41-676D-324D-C45F-E459E2A7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A3724-1BE2-7EC0-4160-63178EFF2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DE1BD-A6FA-2521-2982-D27A6A7A7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9C773-C646-5477-709D-067C668E93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6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86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5e1046da6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" name="Google Shape;19;g25e1046da6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899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70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45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0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5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07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07579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33984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1951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35934" y="-1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69919" y="-1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33984" y="1717712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067968" y="1717712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01951" y="1717712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0169919" y="1717712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135934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067968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95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9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8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2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3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1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6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0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F7C10-F928-B54C-A376-A9911421116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5FC97-D4F1-2F4B-8193-EE4D1688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9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2" r:id="rId12"/>
    <p:sldLayoutId id="2147483723" r:id="rId13"/>
    <p:sldLayoutId id="2147483724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g"/><Relationship Id="rId11" Type="http://schemas.openxmlformats.org/officeDocument/2006/relationships/image" Target="../media/image31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29EF9-B742-10C2-81CB-CE49A28A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2680C2F-5EB4-7C4F-48F3-87D4126EF102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rcRect l="11678" r="11678"/>
          <a:stretch/>
        </p:blipFill>
        <p:spPr>
          <a:xfrm>
            <a:off x="1381624" y="1653492"/>
            <a:ext cx="2954200" cy="3586734"/>
          </a:xfr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4F0E13-D83D-8BBC-8507-8489AEC4A82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39914BB-488A-A623-FEE4-BDC9F6073894}"/>
              </a:ext>
            </a:extLst>
          </p:cNvPr>
          <p:cNvSpPr/>
          <p:nvPr/>
        </p:nvSpPr>
        <p:spPr>
          <a:xfrm>
            <a:off x="7804041" y="2678278"/>
            <a:ext cx="3318840" cy="21016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FAD2926-B1E8-09CA-A336-81BF7A664323}"/>
              </a:ext>
            </a:extLst>
          </p:cNvPr>
          <p:cNvSpPr/>
          <p:nvPr/>
        </p:nvSpPr>
        <p:spPr>
          <a:xfrm>
            <a:off x="7804042" y="2678277"/>
            <a:ext cx="2837800" cy="21016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85%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74048-B007-6EC1-0465-CE08935D894C}"/>
              </a:ext>
            </a:extLst>
          </p:cNvPr>
          <p:cNvSpPr txBox="1"/>
          <p:nvPr/>
        </p:nvSpPr>
        <p:spPr>
          <a:xfrm>
            <a:off x="7804041" y="2896995"/>
            <a:ext cx="3463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i="0">
                <a:effectLst/>
              </a:rPr>
              <a:t>of weekly users have made a purchase from Pinterest pins</a:t>
            </a:r>
            <a:endParaRPr lang="en-US" sz="16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3E15A0-46BD-07DC-6196-E1F2F299A175}"/>
              </a:ext>
            </a:extLst>
          </p:cNvPr>
          <p:cNvSpPr/>
          <p:nvPr/>
        </p:nvSpPr>
        <p:spPr>
          <a:xfrm>
            <a:off x="7832366" y="3559768"/>
            <a:ext cx="3318840" cy="21016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87A10-D3F3-43E4-1309-B6DEB0AC6E11}"/>
              </a:ext>
            </a:extLst>
          </p:cNvPr>
          <p:cNvSpPr/>
          <p:nvPr/>
        </p:nvSpPr>
        <p:spPr>
          <a:xfrm>
            <a:off x="7832366" y="3559768"/>
            <a:ext cx="3104466" cy="21016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96%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F171C8-09E9-3D73-46E8-350EC2434222}"/>
              </a:ext>
            </a:extLst>
          </p:cNvPr>
          <p:cNvSpPr txBox="1"/>
          <p:nvPr/>
        </p:nvSpPr>
        <p:spPr>
          <a:xfrm>
            <a:off x="7765916" y="3755778"/>
            <a:ext cx="3318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i="0">
                <a:effectLst/>
              </a:rPr>
              <a:t>of top Pinterest searches are unbranded</a:t>
            </a:r>
            <a:endParaRPr lang="en-US" sz="16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9CD42E-F7B2-C245-0E84-8C5895431BDD}"/>
              </a:ext>
            </a:extLst>
          </p:cNvPr>
          <p:cNvSpPr/>
          <p:nvPr/>
        </p:nvSpPr>
        <p:spPr>
          <a:xfrm>
            <a:off x="7832366" y="4446240"/>
            <a:ext cx="3318840" cy="21016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60A1FE-2EB5-FB4A-F377-3E0925822FAB}"/>
              </a:ext>
            </a:extLst>
          </p:cNvPr>
          <p:cNvSpPr/>
          <p:nvPr/>
        </p:nvSpPr>
        <p:spPr>
          <a:xfrm>
            <a:off x="7832367" y="4446240"/>
            <a:ext cx="2837800" cy="21016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85%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D8820D-BDE1-3C69-27A3-447ABC6612CB}"/>
              </a:ext>
            </a:extLst>
          </p:cNvPr>
          <p:cNvSpPr txBox="1"/>
          <p:nvPr/>
        </p:nvSpPr>
        <p:spPr>
          <a:xfrm>
            <a:off x="7765915" y="4697401"/>
            <a:ext cx="3318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i="0">
                <a:effectLst/>
              </a:rPr>
              <a:t>of Pinners say Pinterest is where they go to start a new project</a:t>
            </a:r>
            <a:endParaRPr lang="en-US" sz="16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1B8FB08-F09C-DB9E-3DCE-548643EF570C}"/>
              </a:ext>
            </a:extLst>
          </p:cNvPr>
          <p:cNvSpPr/>
          <p:nvPr/>
        </p:nvSpPr>
        <p:spPr>
          <a:xfrm>
            <a:off x="7811757" y="1264202"/>
            <a:ext cx="3318840" cy="21016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BEB7212-A8B8-AE97-DB63-17E2CBC5E425}"/>
              </a:ext>
            </a:extLst>
          </p:cNvPr>
          <p:cNvSpPr/>
          <p:nvPr/>
        </p:nvSpPr>
        <p:spPr>
          <a:xfrm>
            <a:off x="7811758" y="1264202"/>
            <a:ext cx="606961" cy="21016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8.2%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706124-5616-9AC3-1698-59DA4E11DF90}"/>
              </a:ext>
            </a:extLst>
          </p:cNvPr>
          <p:cNvSpPr txBox="1"/>
          <p:nvPr/>
        </p:nvSpPr>
        <p:spPr>
          <a:xfrm>
            <a:off x="7832366" y="1464618"/>
            <a:ext cx="2701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Market share</a:t>
            </a:r>
          </a:p>
          <a:p>
            <a:r>
              <a:rPr lang="en-US" sz="1600"/>
              <a:t>valued at 26.81 billion USD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36E5557-1D62-92A5-842D-2659AF5A1E5D}"/>
              </a:ext>
            </a:extLst>
          </p:cNvPr>
          <p:cNvSpPr/>
          <p:nvPr/>
        </p:nvSpPr>
        <p:spPr>
          <a:xfrm>
            <a:off x="7832366" y="5426224"/>
            <a:ext cx="3318840" cy="21016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D547BE5-A89C-71FD-2C51-C962543C767D}"/>
              </a:ext>
            </a:extLst>
          </p:cNvPr>
          <p:cNvSpPr/>
          <p:nvPr/>
        </p:nvSpPr>
        <p:spPr>
          <a:xfrm>
            <a:off x="7832366" y="5426224"/>
            <a:ext cx="2365282" cy="21016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80%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9F39DE-364D-312B-E3F0-489B7279BE14}"/>
              </a:ext>
            </a:extLst>
          </p:cNvPr>
          <p:cNvSpPr txBox="1"/>
          <p:nvPr/>
        </p:nvSpPr>
        <p:spPr>
          <a:xfrm>
            <a:off x="7765914" y="5644941"/>
            <a:ext cx="3463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i="0">
                <a:effectLst/>
              </a:rPr>
              <a:t>of weekly Pinners have discovered a new brand or product on Pinterest</a:t>
            </a:r>
            <a:endParaRPr lang="en-US" sz="160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FB0F9FE-F39F-4CA4-E853-9023D58A056C}"/>
              </a:ext>
            </a:extLst>
          </p:cNvPr>
          <p:cNvSpPr/>
          <p:nvPr/>
        </p:nvSpPr>
        <p:spPr>
          <a:xfrm>
            <a:off x="7804041" y="2073112"/>
            <a:ext cx="3318840" cy="21016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3A9E49-4A4B-76DA-B21B-01D0485D0721}"/>
              </a:ext>
            </a:extLst>
          </p:cNvPr>
          <p:cNvSpPr/>
          <p:nvPr/>
        </p:nvSpPr>
        <p:spPr>
          <a:xfrm>
            <a:off x="7804042" y="2073112"/>
            <a:ext cx="794180" cy="21016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14.9%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FFCBCA-106A-3D0E-3520-7C2EC7E8916E}"/>
              </a:ext>
            </a:extLst>
          </p:cNvPr>
          <p:cNvSpPr txBox="1"/>
          <p:nvPr/>
        </p:nvSpPr>
        <p:spPr>
          <a:xfrm>
            <a:off x="7811757" y="2282878"/>
            <a:ext cx="376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i="0">
                <a:effectLst/>
              </a:rPr>
              <a:t>Social media visits owned by Pinterest</a:t>
            </a:r>
            <a:endParaRPr lang="en-US" sz="1600"/>
          </a:p>
        </p:txBody>
      </p:sp>
      <p:pic>
        <p:nvPicPr>
          <p:cNvPr id="1026" name="Picture 2" descr="Pinterest screenshots">
            <a:extLst>
              <a:ext uri="{FF2B5EF4-FFF2-40B4-BE49-F238E27FC236}">
                <a16:creationId xmlns:a16="http://schemas.microsoft.com/office/drawing/2014/main" id="{7FA37125-DE7B-410C-BCD0-2BFBEEAD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" y="1635523"/>
            <a:ext cx="1584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7ACD97-6F72-E6D7-B262-60D68F28E8E8}"/>
              </a:ext>
            </a:extLst>
          </p:cNvPr>
          <p:cNvGrpSpPr/>
          <p:nvPr/>
        </p:nvGrpSpPr>
        <p:grpSpPr>
          <a:xfrm>
            <a:off x="4929541" y="2643278"/>
            <a:ext cx="2436995" cy="1312883"/>
            <a:chOff x="4929541" y="2643278"/>
            <a:chExt cx="2436995" cy="13128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39B7DE-B150-3F59-17F1-AF34529AAF55}"/>
                </a:ext>
              </a:extLst>
            </p:cNvPr>
            <p:cNvSpPr txBox="1"/>
            <p:nvPr/>
          </p:nvSpPr>
          <p:spPr>
            <a:xfrm>
              <a:off x="4929542" y="3032831"/>
              <a:ext cx="24369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  <a:p>
              <a:endParaRPr lang="en-US" sz="1200"/>
            </a:p>
            <a:p>
              <a:r>
                <a:rPr lang="en-US" sz="1200" i="1"/>
                <a:t>A brief deep dive on a popular yet underrated  social media app</a:t>
              </a:r>
              <a:endParaRPr lang="en-US" sz="2400" i="1"/>
            </a:p>
          </p:txBody>
        </p:sp>
        <p:pic>
          <p:nvPicPr>
            <p:cNvPr id="1028" name="Picture 4" descr="Pinterest | Jobs, Benefits, Business Model, Founding Story">
              <a:extLst>
                <a:ext uri="{FF2B5EF4-FFF2-40B4-BE49-F238E27FC236}">
                  <a16:creationId xmlns:a16="http://schemas.microsoft.com/office/drawing/2014/main" id="{6C265448-3E7A-A42C-9A6B-CC13CD349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541" y="2643278"/>
              <a:ext cx="2388464" cy="603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5198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 animBg="1"/>
      <p:bldP spid="46" grpId="0" animBg="1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532641" y="476131"/>
            <a:ext cx="6189702" cy="5913546"/>
          </a:xfrm>
          <a:prstGeom prst="rect">
            <a:avLst/>
          </a:prstGeom>
          <a:solidFill>
            <a:srgbClr val="F0F1F7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2231" b="2231"/>
          <a:stretch/>
        </p:blipFill>
        <p:spPr>
          <a:xfrm>
            <a:off x="5532641" y="476131"/>
            <a:ext cx="6189702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60867" y="1305163"/>
            <a:ext cx="5038418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2650" dirty="0"/>
              <a:t>Pinterest Vision</a:t>
            </a:r>
          </a:p>
        </p:txBody>
      </p:sp>
      <p:sp>
        <p:nvSpPr>
          <p:cNvPr id="5" name="Object 4"/>
          <p:cNvSpPr/>
          <p:nvPr/>
        </p:nvSpPr>
        <p:spPr>
          <a:xfrm>
            <a:off x="68771" y="2122341"/>
            <a:ext cx="5469720" cy="2906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Bef>
                <a:spcPts val="836"/>
              </a:spcBef>
              <a:buNone/>
            </a:pPr>
            <a:endParaRPr lang="en-US" sz="1440"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algn="ctr">
              <a:lnSpc>
                <a:spcPts val="2016"/>
              </a:lnSpc>
              <a:spcBef>
                <a:spcPts val="836"/>
              </a:spcBef>
            </a:pPr>
            <a:r>
              <a:rPr lang="en-US" sz="1600">
                <a:latin typeface="Rockwell"/>
                <a:ea typeface="Montserrat" pitchFamily="34" charset="-122"/>
                <a:cs typeface="Montserrat" pitchFamily="34" charset="-120"/>
              </a:rPr>
              <a:t>“To inspire people to create a life they love by fulfilling their needs, desires, and dreams through visual discovery.”</a:t>
            </a:r>
          </a:p>
          <a:p>
            <a:pPr algn="ctr">
              <a:lnSpc>
                <a:spcPts val="2016"/>
              </a:lnSpc>
              <a:spcBef>
                <a:spcPts val="836"/>
              </a:spcBef>
            </a:pPr>
            <a:endParaRPr lang="en-US" sz="1600">
              <a:latin typeface="Rockwell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016"/>
              </a:lnSpc>
              <a:spcBef>
                <a:spcPts val="836"/>
              </a:spcBef>
              <a:buFont typeface="Arial" panose="020B0604020202020204" pitchFamily="34" charset="0"/>
              <a:buChar char="•"/>
            </a:pPr>
            <a:r>
              <a:rPr lang="en-US" sz="1600">
                <a:latin typeface="Rockwell"/>
                <a:ea typeface="Montserrat" pitchFamily="34" charset="-122"/>
                <a:cs typeface="Montserrat" pitchFamily="34" charset="-120"/>
              </a:rPr>
              <a:t>Pinterest's vision is to help people discover and do what they love.</a:t>
            </a:r>
          </a:p>
          <a:p>
            <a:pPr marL="285750" indent="-285750">
              <a:lnSpc>
                <a:spcPts val="2016"/>
              </a:lnSpc>
              <a:spcBef>
                <a:spcPts val="836"/>
              </a:spcBef>
              <a:buFont typeface="Arial" panose="020B0604020202020204" pitchFamily="34" charset="0"/>
              <a:buChar char="•"/>
            </a:pPr>
            <a:r>
              <a:rPr lang="en-US" sz="1600">
                <a:latin typeface="Rockwell"/>
                <a:ea typeface="Montserrat" pitchFamily="34" charset="-122"/>
                <a:cs typeface="Montserrat" pitchFamily="34" charset="-120"/>
              </a:rPr>
              <a:t>By providing an inspirational platform that enables people to find their passions, Pinterest aims to empower users to pursue their dreams and build lives they love.</a:t>
            </a:r>
            <a:endParaRPr lang="en-US" sz="1600">
              <a:latin typeface="Rockwell"/>
            </a:endParaRPr>
          </a:p>
        </p:txBody>
      </p:sp>
      <p:pic>
        <p:nvPicPr>
          <p:cNvPr id="6" name="Picture 5" descr="A red square with a white letter p on it&#10;&#10;Description automatically generated">
            <a:extLst>
              <a:ext uri="{FF2B5EF4-FFF2-40B4-BE49-F238E27FC236}">
                <a16:creationId xmlns:a16="http://schemas.microsoft.com/office/drawing/2014/main" id="{EF366A63-2A98-09C4-A6AE-6E013A084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3050"/>
            <a:ext cx="939194" cy="9391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91659" y="3052158"/>
            <a:ext cx="4519729" cy="765073"/>
            <a:chOff x="245404" y="3781336"/>
            <a:chExt cx="4520318" cy="765173"/>
          </a:xfrm>
        </p:grpSpPr>
        <p:sp>
          <p:nvSpPr>
            <p:cNvPr id="46" name="Rectangle 45"/>
            <p:cNvSpPr/>
            <p:nvPr/>
          </p:nvSpPr>
          <p:spPr>
            <a:xfrm flipH="1">
              <a:off x="245404" y="3781336"/>
              <a:ext cx="2808810" cy="765173"/>
            </a:xfrm>
            <a:prstGeom prst="rect">
              <a:avLst/>
            </a:prstGeom>
          </p:spPr>
          <p:txBody>
            <a:bodyPr wrap="square" lIns="243808" rIns="243808" bIns="60952">
              <a:spAutoFit/>
            </a:bodyPr>
            <a:lstStyle/>
            <a:p>
              <a:pPr>
                <a:lnSpc>
                  <a:spcPts val="2570"/>
                </a:lnSpc>
              </a:pPr>
              <a:r>
                <a:rPr lang="en-US" sz="2000">
                  <a:solidFill>
                    <a:srgbClr val="2A2921"/>
                  </a:solidFill>
                  <a:latin typeface="Rockwell"/>
                </a:rPr>
                <a:t>Reveal Common Links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>
              <a:off x="3635624" y="4148603"/>
              <a:ext cx="113009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 flipH="1">
              <a:off x="3054214" y="3796576"/>
              <a:ext cx="704054" cy="704054"/>
            </a:xfrm>
            <a:prstGeom prst="roundRect">
              <a:avLst>
                <a:gd name="adj" fmla="val 32320"/>
              </a:avLst>
            </a:prstGeom>
            <a:solidFill>
              <a:schemeClr val="bg2">
                <a:lumMod val="90000"/>
              </a:schemeClr>
            </a:solidFill>
            <a:ln w="12700">
              <a:noFill/>
            </a:ln>
            <a:scene3d>
              <a:camera prst="orthographicFront"/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3999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054589" y="1695365"/>
            <a:ext cx="2673300" cy="3196626"/>
            <a:chOff x="5054453" y="3285336"/>
            <a:chExt cx="2673648" cy="3197042"/>
          </a:xfrm>
        </p:grpSpPr>
        <p:sp>
          <p:nvSpPr>
            <p:cNvPr id="34" name="Rounded Rectangle 33"/>
            <p:cNvSpPr/>
            <p:nvPr/>
          </p:nvSpPr>
          <p:spPr>
            <a:xfrm>
              <a:off x="5054453" y="4051789"/>
              <a:ext cx="2673648" cy="2430589"/>
            </a:xfrm>
            <a:prstGeom prst="roundRect">
              <a:avLst/>
            </a:prstGeom>
            <a:solidFill>
              <a:schemeClr val="tx1"/>
            </a:solidFill>
            <a:ln w="377825">
              <a:noFill/>
            </a:ln>
            <a:effectLst>
              <a:softEdge rad="254000"/>
            </a:effectLst>
            <a:scene3d>
              <a:camera prst="isometricTopUp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099781" y="3285336"/>
              <a:ext cx="2430588" cy="2430588"/>
            </a:xfrm>
            <a:prstGeom prst="roundRect">
              <a:avLst/>
            </a:prstGeom>
            <a:solidFill>
              <a:schemeClr val="bg1"/>
            </a:solidFill>
            <a:ln w="377825">
              <a:solidFill>
                <a:schemeClr val="bg2"/>
              </a:solidFill>
            </a:ln>
            <a:scene3d>
              <a:camera prst="isometricTopU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456434" y="2603227"/>
            <a:ext cx="4519729" cy="719200"/>
            <a:chOff x="7515427" y="3237153"/>
            <a:chExt cx="4520318" cy="719294"/>
          </a:xfrm>
        </p:grpSpPr>
        <p:grpSp>
          <p:nvGrpSpPr>
            <p:cNvPr id="55" name="Group 54"/>
            <p:cNvGrpSpPr/>
            <p:nvPr/>
          </p:nvGrpSpPr>
          <p:grpSpPr>
            <a:xfrm>
              <a:off x="7515427" y="3252393"/>
              <a:ext cx="1711508" cy="704054"/>
              <a:chOff x="7515427" y="3252393"/>
              <a:chExt cx="1711508" cy="70405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7515427" y="3604420"/>
                <a:ext cx="1130098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ounded Rectangle 39"/>
              <p:cNvSpPr/>
              <p:nvPr/>
            </p:nvSpPr>
            <p:spPr>
              <a:xfrm>
                <a:off x="8522881" y="3252393"/>
                <a:ext cx="704054" cy="704054"/>
              </a:xfrm>
              <a:prstGeom prst="roundRect">
                <a:avLst>
                  <a:gd name="adj" fmla="val 32320"/>
                </a:avLst>
              </a:prstGeom>
              <a:solidFill>
                <a:schemeClr val="accent5"/>
              </a:solidFill>
              <a:ln w="12700">
                <a:noFill/>
              </a:ln>
              <a:scene3d>
                <a:camera prst="orthographicFront"/>
                <a:lightRig rig="threePt" dir="t"/>
              </a:scene3d>
              <a:sp3d extrusionH="247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28554">
                  <a:defRPr/>
                </a:pPr>
                <a:endParaRPr lang="en-US" sz="3999">
                  <a:solidFill>
                    <a:srgbClr val="FFFFFF"/>
                  </a:solidFill>
                  <a:latin typeface="dt-line-business-01" panose="02000509000000000000" pitchFamily="49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226935" y="3237153"/>
              <a:ext cx="2808810" cy="417725"/>
            </a:xfrm>
            <a:prstGeom prst="rect">
              <a:avLst/>
            </a:prstGeom>
          </p:spPr>
          <p:txBody>
            <a:bodyPr wrap="square" lIns="243808" rIns="243808" bIns="60952">
              <a:spAutoFit/>
            </a:bodyPr>
            <a:lstStyle/>
            <a:p>
              <a:pPr algn="l">
                <a:lnSpc>
                  <a:spcPts val="2570"/>
                </a:lnSpc>
                <a:buNone/>
              </a:pPr>
              <a:r>
                <a:rPr lang="en-US" sz="2000">
                  <a:solidFill>
                    <a:srgbClr val="2A2921"/>
                  </a:solidFill>
                  <a:latin typeface="Rockwell"/>
                  <a:ea typeface="Montserrat" pitchFamily="34" charset="-122"/>
                  <a:cs typeface="Montserrat" pitchFamily="34" charset="-120"/>
                </a:rPr>
                <a:t>Billions of Users</a:t>
              </a:r>
              <a:endParaRPr lang="en-US" sz="1600">
                <a:latin typeface="Rockwell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911823" y="1411337"/>
            <a:ext cx="4519729" cy="719200"/>
            <a:chOff x="7001077" y="2075103"/>
            <a:chExt cx="4520318" cy="719294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001077" y="2442370"/>
              <a:ext cx="113009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8008531" y="2090343"/>
              <a:ext cx="704054" cy="704054"/>
            </a:xfrm>
            <a:prstGeom prst="roundRect">
              <a:avLst>
                <a:gd name="adj" fmla="val 32320"/>
              </a:avLst>
            </a:prstGeom>
            <a:solidFill>
              <a:schemeClr val="accent1"/>
            </a:solidFill>
            <a:ln w="12700">
              <a:noFill/>
            </a:ln>
            <a:scene3d>
              <a:camera prst="orthographicFront"/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3999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12585" y="2075103"/>
              <a:ext cx="2808810" cy="417725"/>
            </a:xfrm>
            <a:prstGeom prst="rect">
              <a:avLst/>
            </a:prstGeom>
          </p:spPr>
          <p:txBody>
            <a:bodyPr wrap="square" lIns="243808" rIns="243808" bIns="60952">
              <a:spAutoFit/>
            </a:bodyPr>
            <a:lstStyle/>
            <a:p>
              <a:pPr>
                <a:lnSpc>
                  <a:spcPts val="2570"/>
                </a:lnSpc>
              </a:pPr>
              <a:r>
                <a:rPr lang="en-US" sz="2000">
                  <a:solidFill>
                    <a:srgbClr val="2A2921"/>
                  </a:solidFill>
                  <a:latin typeface="Rockwell"/>
                  <a:ea typeface="+mn-lt"/>
                  <a:cs typeface="+mn-lt"/>
                </a:rPr>
                <a:t>Global Community</a:t>
              </a:r>
              <a:endParaRPr lang="en-US" sz="1600">
                <a:latin typeface="Rockwell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45740" y="1851377"/>
            <a:ext cx="4519729" cy="1084520"/>
            <a:chOff x="759754" y="2619286"/>
            <a:chExt cx="4520318" cy="1084662"/>
          </a:xfrm>
        </p:grpSpPr>
        <p:sp>
          <p:nvSpPr>
            <p:cNvPr id="49" name="Rectangle 48"/>
            <p:cNvSpPr/>
            <p:nvPr/>
          </p:nvSpPr>
          <p:spPr>
            <a:xfrm flipH="1">
              <a:off x="759754" y="2619286"/>
              <a:ext cx="2808810" cy="1084662"/>
            </a:xfrm>
            <a:prstGeom prst="rect">
              <a:avLst/>
            </a:prstGeom>
          </p:spPr>
          <p:txBody>
            <a:bodyPr wrap="square" lIns="243808" rIns="243808" bIns="60952">
              <a:spAutoFit/>
            </a:bodyPr>
            <a:lstStyle/>
            <a:p>
              <a:pPr algn="l">
                <a:lnSpc>
                  <a:spcPts val="2570"/>
                </a:lnSpc>
                <a:buNone/>
              </a:pPr>
              <a:r>
                <a:rPr lang="en-US" sz="2000">
                  <a:solidFill>
                    <a:srgbClr val="2A2921"/>
                  </a:solidFill>
                  <a:latin typeface="Rockwell"/>
                  <a:ea typeface="Montserrat" pitchFamily="34" charset="-122"/>
                  <a:cs typeface="Montserrat" pitchFamily="34" charset="-120"/>
                </a:rPr>
                <a:t>Connect People Through Shared Interests</a:t>
              </a:r>
              <a:endParaRPr lang="en-US" sz="1600">
                <a:latin typeface="Rockwell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4149974" y="2986553"/>
              <a:ext cx="113009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 flipH="1">
              <a:off x="3568564" y="2634526"/>
              <a:ext cx="704054" cy="704054"/>
            </a:xfrm>
            <a:prstGeom prst="roundRect">
              <a:avLst>
                <a:gd name="adj" fmla="val 32320"/>
              </a:avLst>
            </a:prstGeom>
            <a:solidFill>
              <a:schemeClr val="accent3"/>
            </a:solidFill>
            <a:ln w="12700">
              <a:noFill/>
            </a:ln>
            <a:scene3d>
              <a:camera prst="orthographicFront"/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3999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5402097" y="1641020"/>
            <a:ext cx="1825898" cy="1825898"/>
          </a:xfrm>
          <a:prstGeom prst="roundRect">
            <a:avLst/>
          </a:prstGeom>
          <a:solidFill>
            <a:schemeClr val="bg1"/>
          </a:solidFill>
          <a:ln w="377825">
            <a:solidFill>
              <a:schemeClr val="accent5"/>
            </a:solidFill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29134" y="1520626"/>
            <a:ext cx="1371825" cy="1371825"/>
          </a:xfrm>
          <a:prstGeom prst="roundRect">
            <a:avLst/>
          </a:prstGeom>
          <a:solidFill>
            <a:schemeClr val="bg1"/>
          </a:solidFill>
          <a:ln w="377825">
            <a:solidFill>
              <a:schemeClr val="accent3"/>
            </a:solidFill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889150" y="1429275"/>
            <a:ext cx="851794" cy="851794"/>
          </a:xfrm>
          <a:prstGeom prst="roundRect">
            <a:avLst/>
          </a:prstGeom>
          <a:solidFill>
            <a:schemeClr val="bg1"/>
          </a:solidFill>
          <a:ln w="377825">
            <a:solidFill>
              <a:schemeClr val="accent1"/>
            </a:solidFill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-503596" y="174227"/>
            <a:ext cx="6894835" cy="775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016"/>
              </a:lnSpc>
            </a:pPr>
            <a:r>
              <a:rPr lang="en-US" sz="2800">
                <a:latin typeface="Rockwell"/>
              </a:rPr>
              <a:t>Pinterest Mission and User Goals</a:t>
            </a:r>
          </a:p>
        </p:txBody>
      </p:sp>
      <p:pic>
        <p:nvPicPr>
          <p:cNvPr id="2" name="Picture 1" descr="A red square with a white letter p on it&#10;&#10;Description automatically generated">
            <a:extLst>
              <a:ext uri="{FF2B5EF4-FFF2-40B4-BE49-F238E27FC236}">
                <a16:creationId xmlns:a16="http://schemas.microsoft.com/office/drawing/2014/main" id="{EE0E55B2-572E-C2B8-5D17-E4C4A79B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3050"/>
            <a:ext cx="939194" cy="93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78A4C9-4B07-59F4-3CCA-0E87AD07EB16}"/>
              </a:ext>
            </a:extLst>
          </p:cNvPr>
          <p:cNvSpPr txBox="1"/>
          <p:nvPr/>
        </p:nvSpPr>
        <p:spPr>
          <a:xfrm>
            <a:off x="1751643" y="5779435"/>
            <a:ext cx="19149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Every Pin is a possibility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9F43B-EA71-EE84-E7BA-3E97BD049B89}"/>
              </a:ext>
            </a:extLst>
          </p:cNvPr>
          <p:cNvSpPr txBox="1"/>
          <p:nvPr/>
        </p:nvSpPr>
        <p:spPr>
          <a:xfrm>
            <a:off x="4395538" y="5779436"/>
            <a:ext cx="134898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Right Audience.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C986D-EC85-2A8A-2886-136948F8C222}"/>
              </a:ext>
            </a:extLst>
          </p:cNvPr>
          <p:cNvSpPr txBox="1"/>
          <p:nvPr/>
        </p:nvSpPr>
        <p:spPr>
          <a:xfrm>
            <a:off x="2844918" y="755398"/>
            <a:ext cx="73877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"To bring everyone the inspiration to create a life they love"</a:t>
            </a:r>
          </a:p>
        </p:txBody>
      </p:sp>
      <p:pic>
        <p:nvPicPr>
          <p:cNvPr id="4" name="Graphic 3" descr="Pin with solid fill">
            <a:extLst>
              <a:ext uri="{FF2B5EF4-FFF2-40B4-BE49-F238E27FC236}">
                <a16:creationId xmlns:a16="http://schemas.microsoft.com/office/drawing/2014/main" id="{218FA2CC-2508-D201-0E24-FFC9B9401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4735" y="4833770"/>
            <a:ext cx="914400" cy="914400"/>
          </a:xfrm>
          <a:prstGeom prst="rect">
            <a:avLst/>
          </a:prstGeom>
        </p:spPr>
      </p:pic>
      <p:pic>
        <p:nvPicPr>
          <p:cNvPr id="5" name="Graphic 4" descr="Target Audience with solid fill">
            <a:extLst>
              <a:ext uri="{FF2B5EF4-FFF2-40B4-BE49-F238E27FC236}">
                <a16:creationId xmlns:a16="http://schemas.microsoft.com/office/drawing/2014/main" id="{ABC8BB9F-91BD-2B95-DFF8-2DDD0E3D2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869" y="4865036"/>
            <a:ext cx="914400" cy="914400"/>
          </a:xfrm>
          <a:prstGeom prst="rect">
            <a:avLst/>
          </a:prstGeom>
        </p:spPr>
      </p:pic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F9546A65-B57F-67B2-4B0E-E400490D0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8782" y="4804899"/>
            <a:ext cx="914400" cy="914400"/>
          </a:xfrm>
          <a:prstGeom prst="rect">
            <a:avLst/>
          </a:prstGeom>
        </p:spPr>
      </p:pic>
      <p:pic>
        <p:nvPicPr>
          <p:cNvPr id="7" name="Graphic 6" descr="Stopwatch 75% with solid fill">
            <a:extLst>
              <a:ext uri="{FF2B5EF4-FFF2-40B4-BE49-F238E27FC236}">
                <a16:creationId xmlns:a16="http://schemas.microsoft.com/office/drawing/2014/main" id="{58203A27-AD04-555D-4DE2-C6BFFB7208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739" y="4782876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E8E6BF-5CE9-2B4A-C182-BEC11158575E}"/>
              </a:ext>
            </a:extLst>
          </p:cNvPr>
          <p:cNvSpPr txBox="1"/>
          <p:nvPr/>
        </p:nvSpPr>
        <p:spPr>
          <a:xfrm>
            <a:off x="7071843" y="5779436"/>
            <a:ext cx="90896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Right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F25F3-68E2-5FDA-88D3-B469352FC64D}"/>
              </a:ext>
            </a:extLst>
          </p:cNvPr>
          <p:cNvSpPr txBox="1"/>
          <p:nvPr/>
        </p:nvSpPr>
        <p:spPr>
          <a:xfrm>
            <a:off x="9428341" y="5779436"/>
            <a:ext cx="9089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Right Time</a:t>
            </a:r>
          </a:p>
        </p:txBody>
      </p:sp>
    </p:spTree>
    <p:extLst>
      <p:ext uri="{BB962C8B-B14F-4D97-AF65-F5344CB8AC3E}">
        <p14:creationId xmlns:p14="http://schemas.microsoft.com/office/powerpoint/2010/main" val="371159488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11" grpId="0"/>
          <p:bldP spid="12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11" grpId="0"/>
          <p:bldP spid="12" grpId="0"/>
          <p:bldP spid="8" grpId="0"/>
          <p:bldP spid="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5e1046da6f_1_61"/>
          <p:cNvSpPr txBox="1"/>
          <p:nvPr/>
        </p:nvSpPr>
        <p:spPr>
          <a:xfrm>
            <a:off x="3909190" y="86846"/>
            <a:ext cx="4373620" cy="6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b" anchorCtr="0">
            <a:spAutoFit/>
          </a:bodyPr>
          <a:lstStyle/>
          <a:p>
            <a:pPr algn="ctr">
              <a:buClr>
                <a:srgbClr val="000000"/>
              </a:buClr>
              <a:buSzPts val="7400"/>
            </a:pPr>
            <a:r>
              <a:rPr lang="en-US" sz="3700" dirty="0">
                <a:solidFill>
                  <a:srgbClr val="292929"/>
                </a:solidFill>
                <a:ea typeface="Poppins"/>
                <a:cs typeface="Poppins"/>
                <a:sym typeface="Poppins"/>
              </a:rPr>
              <a:t>Product Strategy</a:t>
            </a:r>
            <a:endParaRPr lang="en-US" sz="700" dirty="0">
              <a:solidFill>
                <a:srgbClr val="292929"/>
              </a:solidFill>
              <a:ea typeface="Poppins"/>
              <a:cs typeface="Poppins"/>
            </a:endParaRPr>
          </a:p>
        </p:txBody>
      </p:sp>
      <p:sp>
        <p:nvSpPr>
          <p:cNvPr id="35" name="Google Shape;35;g25e1046da6f_1_61"/>
          <p:cNvSpPr/>
          <p:nvPr/>
        </p:nvSpPr>
        <p:spPr>
          <a:xfrm>
            <a:off x="123401" y="905326"/>
            <a:ext cx="1794463" cy="349500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VISION</a:t>
            </a:r>
          </a:p>
        </p:txBody>
      </p:sp>
      <p:sp>
        <p:nvSpPr>
          <p:cNvPr id="36" name="Google Shape;36;g25e1046da6f_1_61"/>
          <p:cNvSpPr/>
          <p:nvPr/>
        </p:nvSpPr>
        <p:spPr>
          <a:xfrm>
            <a:off x="123402" y="1269439"/>
            <a:ext cx="1794462" cy="2604922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ffectLst/>
                <a:ea typeface="Calibri" panose="020F0502020204030204" pitchFamily="34" charset="0"/>
                <a:cs typeface="Times New Roman"/>
              </a:rPr>
              <a:t>Inspiration is more urgent than ever before—for consumers and brands.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Foster creativity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ffectLst/>
                <a:ea typeface="Calibri" panose="020F0502020204030204" pitchFamily="34" charset="0"/>
                <a:cs typeface="Times New Roman"/>
              </a:rPr>
              <a:t>Connect people with shared interests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Discovery and decision-making</a:t>
            </a:r>
            <a:endParaRPr lang="en-US" sz="1000">
              <a:effectLst/>
              <a:ea typeface="Calibri" panose="020F0502020204030204" pitchFamily="34" charset="0"/>
              <a:cs typeface="Times New Roman"/>
            </a:endParaRP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3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37" name="Google Shape;37;g25e1046da6f_1_61"/>
          <p:cNvSpPr/>
          <p:nvPr/>
        </p:nvSpPr>
        <p:spPr>
          <a:xfrm>
            <a:off x="2519549" y="3993247"/>
            <a:ext cx="3138866" cy="369936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VALUE PROPOSITION</a:t>
            </a:r>
          </a:p>
        </p:txBody>
      </p:sp>
      <p:sp>
        <p:nvSpPr>
          <p:cNvPr id="38" name="Google Shape;38;g25e1046da6f_1_61"/>
          <p:cNvSpPr/>
          <p:nvPr/>
        </p:nvSpPr>
        <p:spPr>
          <a:xfrm>
            <a:off x="2519549" y="4335847"/>
            <a:ext cx="3138866" cy="2347638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en-US" sz="9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g25e1046da6f_1_61"/>
          <p:cNvSpPr/>
          <p:nvPr/>
        </p:nvSpPr>
        <p:spPr>
          <a:xfrm>
            <a:off x="7765914" y="3993247"/>
            <a:ext cx="1951523" cy="362025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KEY METRICS</a:t>
            </a:r>
          </a:p>
        </p:txBody>
      </p:sp>
      <p:sp>
        <p:nvSpPr>
          <p:cNvPr id="40" name="Google Shape;40;g25e1046da6f_1_61"/>
          <p:cNvSpPr/>
          <p:nvPr/>
        </p:nvSpPr>
        <p:spPr>
          <a:xfrm>
            <a:off x="7765915" y="4355049"/>
            <a:ext cx="1951523" cy="2328436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lang="en-US" sz="9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41" name="Google Shape;41;g25e1046da6f_1_61"/>
          <p:cNvSpPr/>
          <p:nvPr/>
        </p:nvSpPr>
        <p:spPr>
          <a:xfrm>
            <a:off x="117590" y="4001310"/>
            <a:ext cx="2329488" cy="349500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MARKET</a:t>
            </a:r>
          </a:p>
        </p:txBody>
      </p:sp>
      <p:sp>
        <p:nvSpPr>
          <p:cNvPr id="42" name="Google Shape;42;g25e1046da6f_1_61"/>
          <p:cNvSpPr/>
          <p:nvPr/>
        </p:nvSpPr>
        <p:spPr>
          <a:xfrm>
            <a:off x="117590" y="4350748"/>
            <a:ext cx="2329488" cy="2332737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>
              <a:lnSpc>
                <a:spcPct val="138095"/>
              </a:lnSpc>
              <a:buClr>
                <a:srgbClr val="000000"/>
              </a:buClr>
              <a:buSzPts val="2100"/>
            </a:pPr>
            <a:endParaRPr lang="en-US" sz="9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45" name="Google Shape;45;g25e1046da6f_1_61"/>
          <p:cNvSpPr/>
          <p:nvPr/>
        </p:nvSpPr>
        <p:spPr>
          <a:xfrm>
            <a:off x="5743598" y="3996323"/>
            <a:ext cx="1922768" cy="358950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GROWTH &amp; MARKETING</a:t>
            </a:r>
          </a:p>
        </p:txBody>
      </p:sp>
      <p:sp>
        <p:nvSpPr>
          <p:cNvPr id="46" name="Google Shape;46;g25e1046da6f_1_61"/>
          <p:cNvSpPr/>
          <p:nvPr/>
        </p:nvSpPr>
        <p:spPr>
          <a:xfrm>
            <a:off x="5743598" y="4363183"/>
            <a:ext cx="1922768" cy="2320302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en-US" sz="9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47" name="Google Shape;47;g25e1046da6f_1_61"/>
          <p:cNvSpPr/>
          <p:nvPr/>
        </p:nvSpPr>
        <p:spPr>
          <a:xfrm>
            <a:off x="9816985" y="3993247"/>
            <a:ext cx="2256049" cy="349500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ASK YOURSELF</a:t>
            </a:r>
          </a:p>
        </p:txBody>
      </p:sp>
      <p:sp>
        <p:nvSpPr>
          <p:cNvPr id="48" name="Google Shape;48;g25e1046da6f_1_61"/>
          <p:cNvSpPr/>
          <p:nvPr/>
        </p:nvSpPr>
        <p:spPr>
          <a:xfrm>
            <a:off x="9816987" y="4292455"/>
            <a:ext cx="2256048" cy="2391030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en-US" sz="7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49;g25e1046da6f_1_61"/>
          <p:cNvSpPr/>
          <p:nvPr/>
        </p:nvSpPr>
        <p:spPr>
          <a:xfrm>
            <a:off x="2005640" y="905327"/>
            <a:ext cx="1893024" cy="349500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CONSTRAINTS</a:t>
            </a:r>
          </a:p>
        </p:txBody>
      </p:sp>
      <p:sp>
        <p:nvSpPr>
          <p:cNvPr id="50" name="Google Shape;50;g25e1046da6f_1_61"/>
          <p:cNvSpPr/>
          <p:nvPr/>
        </p:nvSpPr>
        <p:spPr>
          <a:xfrm>
            <a:off x="2005640" y="1263675"/>
            <a:ext cx="1898212" cy="2610685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en-US" sz="9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g25e1046da6f_1_61"/>
          <p:cNvSpPr/>
          <p:nvPr/>
        </p:nvSpPr>
        <p:spPr>
          <a:xfrm>
            <a:off x="6158224" y="906109"/>
            <a:ext cx="1790718" cy="349500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UNIQUE ACTIVITIES</a:t>
            </a:r>
          </a:p>
        </p:txBody>
      </p:sp>
      <p:sp>
        <p:nvSpPr>
          <p:cNvPr id="52" name="Google Shape;52;g25e1046da6f_1_61"/>
          <p:cNvSpPr/>
          <p:nvPr/>
        </p:nvSpPr>
        <p:spPr>
          <a:xfrm>
            <a:off x="6158224" y="1248666"/>
            <a:ext cx="1790717" cy="2629989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en-US" sz="9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g25e1046da6f_1_61"/>
          <p:cNvSpPr/>
          <p:nvPr/>
        </p:nvSpPr>
        <p:spPr>
          <a:xfrm>
            <a:off x="8047649" y="909189"/>
            <a:ext cx="1965899" cy="349500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CAPABILITIES &amp; SYSTEMS</a:t>
            </a:r>
          </a:p>
        </p:txBody>
      </p:sp>
      <p:sp>
        <p:nvSpPr>
          <p:cNvPr id="54" name="Google Shape;54;g25e1046da6f_1_61"/>
          <p:cNvSpPr/>
          <p:nvPr/>
        </p:nvSpPr>
        <p:spPr>
          <a:xfrm>
            <a:off x="8048924" y="1265148"/>
            <a:ext cx="1951523" cy="2610685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en-US" sz="9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g25e1046da6f_1_61"/>
          <p:cNvSpPr/>
          <p:nvPr/>
        </p:nvSpPr>
        <p:spPr>
          <a:xfrm>
            <a:off x="3997439" y="905327"/>
            <a:ext cx="2067198" cy="349500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TRADE-OFFS</a:t>
            </a:r>
          </a:p>
        </p:txBody>
      </p:sp>
      <p:sp>
        <p:nvSpPr>
          <p:cNvPr id="58" name="Google Shape;58;g25e1046da6f_1_61"/>
          <p:cNvSpPr/>
          <p:nvPr/>
        </p:nvSpPr>
        <p:spPr>
          <a:xfrm>
            <a:off x="3997439" y="1254827"/>
            <a:ext cx="2067198" cy="2621006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en-US" sz="9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21D60-84F7-1BEF-ADE9-E8247C6F94BE}"/>
              </a:ext>
            </a:extLst>
          </p:cNvPr>
          <p:cNvSpPr txBox="1"/>
          <p:nvPr/>
        </p:nvSpPr>
        <p:spPr>
          <a:xfrm>
            <a:off x="2126420" y="1267274"/>
            <a:ext cx="1718011" cy="20928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b="1">
                <a:effectLst/>
                <a:ea typeface="Calibri" panose="020F0502020204030204" pitchFamily="34" charset="0"/>
                <a:cs typeface="Times New Roman"/>
              </a:rPr>
              <a:t>Budget</a:t>
            </a:r>
            <a:r>
              <a:rPr lang="en-US" sz="1000">
                <a:effectLst/>
                <a:ea typeface="Calibri" panose="020F0502020204030204" pitchFamily="34" charset="0"/>
                <a:cs typeface="Times New Roman"/>
              </a:rPr>
              <a:t> – for new features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b="1">
                <a:ea typeface="Calibri" panose="020F0502020204030204" pitchFamily="34" charset="0"/>
                <a:cs typeface="Times New Roman"/>
              </a:rPr>
              <a:t>Time</a:t>
            </a:r>
            <a:r>
              <a:rPr lang="en-US" sz="1000">
                <a:ea typeface="Calibri" panose="020F0502020204030204" pitchFamily="34" charset="0"/>
                <a:cs typeface="Times New Roman"/>
              </a:rPr>
              <a:t> – with the rapid evolution of technologies and competitor landscape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b="1">
                <a:ea typeface="Calibri" panose="020F0502020204030204" pitchFamily="34" charset="0"/>
                <a:cs typeface="Times New Roman"/>
              </a:rPr>
              <a:t>Balancing resources </a:t>
            </a:r>
            <a:r>
              <a:rPr lang="en-US" sz="1000">
                <a:ea typeface="Calibri" panose="020F0502020204030204" pitchFamily="34" charset="0"/>
                <a:cs typeface="Times New Roman"/>
              </a:rPr>
              <a:t>– internal talents across different platforms</a:t>
            </a:r>
            <a:endParaRPr lang="en-US" sz="1000">
              <a:effectLst/>
              <a:ea typeface="Calibri" panose="020F0502020204030204" pitchFamily="34" charset="0"/>
              <a:cs typeface="Times New Roman"/>
            </a:endParaRP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b="1">
                <a:effectLst/>
                <a:ea typeface="Calibri" panose="020F0502020204030204" pitchFamily="34" charset="0"/>
                <a:cs typeface="Times New Roman"/>
              </a:rPr>
              <a:t>Technology evolution </a:t>
            </a:r>
            <a:r>
              <a:rPr lang="en-US" sz="1000">
                <a:effectLst/>
                <a:ea typeface="Calibri" panose="020F0502020204030204" pitchFamily="34" charset="0"/>
                <a:cs typeface="Times New Roman"/>
              </a:rPr>
              <a:t>– up</a:t>
            </a:r>
            <a:r>
              <a:rPr lang="en-US" sz="1000">
                <a:ea typeface="Calibri" panose="020F0502020204030204" pitchFamily="34" charset="0"/>
                <a:cs typeface="Times New Roman"/>
              </a:rPr>
              <a:t>gradation requirement </a:t>
            </a:r>
            <a:endParaRPr lang="en-US" sz="10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23674-860F-7CA9-1EB6-D39B0355906E}"/>
              </a:ext>
            </a:extLst>
          </p:cNvPr>
          <p:cNvSpPr txBox="1"/>
          <p:nvPr/>
        </p:nvSpPr>
        <p:spPr>
          <a:xfrm>
            <a:off x="3996679" y="1300416"/>
            <a:ext cx="1985656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Personalization vs Privacy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Content Diversity vs User Engagement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Monetization vs User Experience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Inclusivity vs Stereotyping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Algo bias vs Content Quality 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Long-term sustainability vs Short-term Engagement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D8F9E-4700-B0FB-4060-4B087079DEC2}"/>
              </a:ext>
            </a:extLst>
          </p:cNvPr>
          <p:cNvSpPr txBox="1"/>
          <p:nvPr/>
        </p:nvSpPr>
        <p:spPr>
          <a:xfrm>
            <a:off x="6187691" y="1340538"/>
            <a:ext cx="1608492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Target the right audience – homemakers of the Midwest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Listen to the users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Make it familiar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Focus on visual search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Share ideas and not just create </a:t>
            </a:r>
            <a:endParaRPr lang="en-US" sz="10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44916-1E23-2DB2-DC13-7625D3067E1E}"/>
              </a:ext>
            </a:extLst>
          </p:cNvPr>
          <p:cNvSpPr txBox="1"/>
          <p:nvPr/>
        </p:nvSpPr>
        <p:spPr>
          <a:xfrm>
            <a:off x="8139723" y="1347729"/>
            <a:ext cx="1788837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Image and Video sharing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Visual Search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Board creation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Following, Likes, and comments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Shopping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Ads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9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1E9E3-18FD-8C0C-1F40-200B5EB26897}"/>
              </a:ext>
            </a:extLst>
          </p:cNvPr>
          <p:cNvSpPr txBox="1"/>
          <p:nvPr/>
        </p:nvSpPr>
        <p:spPr>
          <a:xfrm>
            <a:off x="221262" y="4524550"/>
            <a:ext cx="2085070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Demographics – age, gender, location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Interests: Visual Inspiration, Lifestyle, Business and Education, Hobbies, Planning and Decision-making, Community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Online behavior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>
                <a:ea typeface="Calibri" panose="020F0502020204030204" pitchFamily="34" charset="0"/>
                <a:cs typeface="Times New Roman"/>
              </a:rPr>
              <a:t>Expansion based on diversity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AF92B-B00F-7336-2BD2-F45654C57E19}"/>
              </a:ext>
            </a:extLst>
          </p:cNvPr>
          <p:cNvSpPr txBox="1"/>
          <p:nvPr/>
        </p:nvSpPr>
        <p:spPr>
          <a:xfrm>
            <a:off x="2722955" y="4480597"/>
            <a:ext cx="1298634" cy="5078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For Businesses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For Advertisers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For Influencers</a:t>
            </a:r>
          </a:p>
        </p:txBody>
      </p:sp>
      <p:pic>
        <p:nvPicPr>
          <p:cNvPr id="12" name="Picture 11" descr="A close-up of a graph&#10;&#10;Description automatically generated">
            <a:extLst>
              <a:ext uri="{FF2B5EF4-FFF2-40B4-BE49-F238E27FC236}">
                <a16:creationId xmlns:a16="http://schemas.microsoft.com/office/drawing/2014/main" id="{10826CBB-C74E-509E-6F72-2C5CFE65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5" y="5157440"/>
            <a:ext cx="2766365" cy="1459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DC33E7-FCE5-0E09-F6E4-5096506BD0AC}"/>
              </a:ext>
            </a:extLst>
          </p:cNvPr>
          <p:cNvSpPr txBox="1"/>
          <p:nvPr/>
        </p:nvSpPr>
        <p:spPr>
          <a:xfrm>
            <a:off x="5786383" y="4477977"/>
            <a:ext cx="1807405" cy="13388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Visual Appeal Focus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Word of Mouth and Virality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SEO and Content Marketing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Partnerships and Influencer Marketing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Community Building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Mobile Optimization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Data-driven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324FC-19F4-7770-BE7E-C726ABED7516}"/>
              </a:ext>
            </a:extLst>
          </p:cNvPr>
          <p:cNvSpPr txBox="1"/>
          <p:nvPr/>
        </p:nvSpPr>
        <p:spPr>
          <a:xfrm>
            <a:off x="7830785" y="4428965"/>
            <a:ext cx="1807405" cy="10618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/>
                <a:cs typeface="Times New Roman"/>
              </a:rPr>
              <a:t>Monthly Active Users (MAU)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/>
                <a:cs typeface="Times New Roman"/>
              </a:rPr>
              <a:t>Engagement rate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/>
                <a:cs typeface="Times New Roman"/>
              </a:rPr>
              <a:t>Retention Rate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/>
                <a:cs typeface="Times New Roman"/>
              </a:rPr>
              <a:t>Conversion Rate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/>
                <a:cs typeface="Times New Roman"/>
              </a:rPr>
              <a:t>Revenue Per User (ARPU) - $2/user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989D5-858D-04D2-8EEB-56F7570D9A8F}"/>
              </a:ext>
            </a:extLst>
          </p:cNvPr>
          <p:cNvSpPr txBox="1"/>
          <p:nvPr/>
        </p:nvSpPr>
        <p:spPr>
          <a:xfrm>
            <a:off x="9823763" y="4443899"/>
            <a:ext cx="2157816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Differentiating unique features from competitors?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Do all the elements and components align with the company’s goals and vision?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What assumptions were made on user behavior, market trends, and technology need to be true?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Is the strategy scalable/sustainable?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How well are the target’s needs and preferences are addressed?</a:t>
            </a:r>
          </a:p>
        </p:txBody>
      </p:sp>
      <p:sp>
        <p:nvSpPr>
          <p:cNvPr id="18" name="Google Shape;53;g25e1046da6f_1_61">
            <a:extLst>
              <a:ext uri="{FF2B5EF4-FFF2-40B4-BE49-F238E27FC236}">
                <a16:creationId xmlns:a16="http://schemas.microsoft.com/office/drawing/2014/main" id="{A98F6DAB-4233-54FC-99C4-809C764FA0ED}"/>
              </a:ext>
            </a:extLst>
          </p:cNvPr>
          <p:cNvSpPr/>
          <p:nvPr/>
        </p:nvSpPr>
        <p:spPr>
          <a:xfrm>
            <a:off x="10104584" y="907722"/>
            <a:ext cx="1968450" cy="349500"/>
          </a:xfrm>
          <a:prstGeom prst="rect">
            <a:avLst/>
          </a:prstGeom>
          <a:solidFill>
            <a:srgbClr val="292929"/>
          </a:solidFill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1200">
                <a:solidFill>
                  <a:schemeClr val="lt1"/>
                </a:solidFill>
                <a:ea typeface="Poppins SemiBold"/>
                <a:cs typeface="Poppins SemiBold"/>
                <a:sym typeface="Poppins SemiBold"/>
              </a:rPr>
              <a:t>SUPPORTING SYSTEMS</a:t>
            </a:r>
          </a:p>
        </p:txBody>
      </p:sp>
      <p:sp>
        <p:nvSpPr>
          <p:cNvPr id="19" name="Google Shape;52;g25e1046da6f_1_61">
            <a:extLst>
              <a:ext uri="{FF2B5EF4-FFF2-40B4-BE49-F238E27FC236}">
                <a16:creationId xmlns:a16="http://schemas.microsoft.com/office/drawing/2014/main" id="{7BAAAD8D-C32E-447B-18CB-404158C40F83}"/>
              </a:ext>
            </a:extLst>
          </p:cNvPr>
          <p:cNvSpPr/>
          <p:nvPr/>
        </p:nvSpPr>
        <p:spPr>
          <a:xfrm>
            <a:off x="10107135" y="1257902"/>
            <a:ext cx="1965899" cy="2617931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en-US" sz="900">
              <a:solidFill>
                <a:srgbClr val="565A6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D90014-8101-5ABF-8A73-EE6358E42711}"/>
              </a:ext>
            </a:extLst>
          </p:cNvPr>
          <p:cNvSpPr txBox="1"/>
          <p:nvPr/>
        </p:nvSpPr>
        <p:spPr>
          <a:xfrm>
            <a:off x="10122998" y="1340821"/>
            <a:ext cx="1858581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Machine Learning Models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Content Distribution Infrastructure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Data Processing/Management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Experimentation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Cloud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Supported Languages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Core Client Platform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API</a:t>
            </a:r>
          </a:p>
        </p:txBody>
      </p:sp>
      <p:pic>
        <p:nvPicPr>
          <p:cNvPr id="2" name="Picture 1" descr="A red square with a white letter p on it&#10;&#10;Description automatically generated">
            <a:extLst>
              <a:ext uri="{FF2B5EF4-FFF2-40B4-BE49-F238E27FC236}">
                <a16:creationId xmlns:a16="http://schemas.microsoft.com/office/drawing/2014/main" id="{CF0A68A1-72C6-BB4A-49F5-CFDFACC38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206" y="-150192"/>
            <a:ext cx="939194" cy="939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FFA8AA-E0ED-4225-9E35-14CB8B3A2363}"/>
              </a:ext>
            </a:extLst>
          </p:cNvPr>
          <p:cNvSpPr txBox="1"/>
          <p:nvPr/>
        </p:nvSpPr>
        <p:spPr>
          <a:xfrm>
            <a:off x="4064374" y="4501200"/>
            <a:ext cx="1298634" cy="5078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For Innovators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For Buyers</a:t>
            </a:r>
          </a:p>
          <a:p>
            <a:pPr marL="17145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ea typeface="Calibri" panose="020F0502020204030204" pitchFamily="34" charset="0"/>
                <a:cs typeface="Times New Roman"/>
              </a:rPr>
              <a:t>For Idea Finders</a:t>
            </a:r>
          </a:p>
        </p:txBody>
      </p:sp>
    </p:spTree>
    <p:extLst>
      <p:ext uri="{BB962C8B-B14F-4D97-AF65-F5344CB8AC3E}">
        <p14:creationId xmlns:p14="http://schemas.microsoft.com/office/powerpoint/2010/main" val="12802057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99DA2-EC91-B234-048A-0BC67BD5F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A73E1AA-1F60-AF61-D7A4-13596E6A0A4D}"/>
              </a:ext>
            </a:extLst>
          </p:cNvPr>
          <p:cNvSpPr/>
          <p:nvPr/>
        </p:nvSpPr>
        <p:spPr>
          <a:xfrm>
            <a:off x="508958" y="129395"/>
            <a:ext cx="11645661" cy="6374921"/>
          </a:xfrm>
          <a:custGeom>
            <a:avLst/>
            <a:gdLst>
              <a:gd name="connsiteX0" fmla="*/ 0 w 11447253"/>
              <a:gd name="connsiteY0" fmla="*/ 6193766 h 6193766"/>
              <a:gd name="connsiteX1" fmla="*/ 483079 w 11447253"/>
              <a:gd name="connsiteY1" fmla="*/ 4580627 h 6193766"/>
              <a:gd name="connsiteX2" fmla="*/ 2708694 w 11447253"/>
              <a:gd name="connsiteY2" fmla="*/ 5080959 h 6193766"/>
              <a:gd name="connsiteX3" fmla="*/ 3424687 w 11447253"/>
              <a:gd name="connsiteY3" fmla="*/ 2812212 h 6193766"/>
              <a:gd name="connsiteX4" fmla="*/ 5710687 w 11447253"/>
              <a:gd name="connsiteY4" fmla="*/ 3743864 h 6193766"/>
              <a:gd name="connsiteX5" fmla="*/ 6435306 w 11447253"/>
              <a:gd name="connsiteY5" fmla="*/ 1509623 h 6193766"/>
              <a:gd name="connsiteX6" fmla="*/ 8436634 w 11447253"/>
              <a:gd name="connsiteY6" fmla="*/ 2424023 h 6193766"/>
              <a:gd name="connsiteX7" fmla="*/ 9247517 w 11447253"/>
              <a:gd name="connsiteY7" fmla="*/ 517585 h 6193766"/>
              <a:gd name="connsiteX8" fmla="*/ 10955547 w 11447253"/>
              <a:gd name="connsiteY8" fmla="*/ 86264 h 6193766"/>
              <a:gd name="connsiteX9" fmla="*/ 11447253 w 11447253"/>
              <a:gd name="connsiteY9" fmla="*/ 0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47253" h="6193766">
                <a:moveTo>
                  <a:pt x="0" y="6193766"/>
                </a:moveTo>
                <a:cubicBezTo>
                  <a:pt x="15815" y="5479930"/>
                  <a:pt x="31630" y="4766095"/>
                  <a:pt x="483079" y="4580627"/>
                </a:cubicBezTo>
                <a:cubicBezTo>
                  <a:pt x="934528" y="4395159"/>
                  <a:pt x="2218426" y="5375695"/>
                  <a:pt x="2708694" y="5080959"/>
                </a:cubicBezTo>
                <a:cubicBezTo>
                  <a:pt x="3198962" y="4786223"/>
                  <a:pt x="2924355" y="3035061"/>
                  <a:pt x="3424687" y="2812212"/>
                </a:cubicBezTo>
                <a:cubicBezTo>
                  <a:pt x="3925019" y="2589363"/>
                  <a:pt x="5208917" y="3960962"/>
                  <a:pt x="5710687" y="3743864"/>
                </a:cubicBezTo>
                <a:cubicBezTo>
                  <a:pt x="6212457" y="3526766"/>
                  <a:pt x="5980981" y="1729597"/>
                  <a:pt x="6435306" y="1509623"/>
                </a:cubicBezTo>
                <a:cubicBezTo>
                  <a:pt x="6889631" y="1289649"/>
                  <a:pt x="7967932" y="2589363"/>
                  <a:pt x="8436634" y="2424023"/>
                </a:cubicBezTo>
                <a:cubicBezTo>
                  <a:pt x="8905336" y="2258683"/>
                  <a:pt x="8827698" y="907211"/>
                  <a:pt x="9247517" y="517585"/>
                </a:cubicBezTo>
                <a:cubicBezTo>
                  <a:pt x="9667336" y="127958"/>
                  <a:pt x="10588924" y="172528"/>
                  <a:pt x="10955547" y="86264"/>
                </a:cubicBezTo>
                <a:cubicBezTo>
                  <a:pt x="11322170" y="0"/>
                  <a:pt x="11384711" y="0"/>
                  <a:pt x="11447253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2B8271-532F-DFAA-177B-FB9C3CEAE2FB}"/>
              </a:ext>
            </a:extLst>
          </p:cNvPr>
          <p:cNvSpPr/>
          <p:nvPr/>
        </p:nvSpPr>
        <p:spPr>
          <a:xfrm>
            <a:off x="5544353" y="3615482"/>
            <a:ext cx="518357" cy="487081"/>
          </a:xfrm>
          <a:prstGeom prst="ellipse">
            <a:avLst/>
          </a:prstGeom>
          <a:solidFill>
            <a:srgbClr val="E61D1C"/>
          </a:solidFill>
          <a:ln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8" rtlCol="0" anchor="ctr"/>
          <a:lstStyle/>
          <a:p>
            <a:pPr algn="ctr" defTabSz="228554">
              <a:defRPr/>
            </a:pPr>
            <a:r>
              <a:rPr lang="en-US" sz="240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5</a:t>
            </a:r>
            <a:endParaRPr lang="en-US" sz="2999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B10460-5C5E-CA6D-85E1-EA11F1D6EDE6}"/>
              </a:ext>
            </a:extLst>
          </p:cNvPr>
          <p:cNvSpPr/>
          <p:nvPr/>
        </p:nvSpPr>
        <p:spPr>
          <a:xfrm>
            <a:off x="3697470" y="2919425"/>
            <a:ext cx="518357" cy="487081"/>
          </a:xfrm>
          <a:prstGeom prst="ellipse">
            <a:avLst/>
          </a:prstGeom>
          <a:solidFill>
            <a:srgbClr val="E61D1C"/>
          </a:solidFill>
          <a:ln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8" rtlCol="0" anchor="ctr"/>
          <a:lstStyle/>
          <a:p>
            <a:pPr algn="ctr" defTabSz="228554">
              <a:defRPr/>
            </a:pPr>
            <a:r>
              <a:rPr lang="en-US" sz="240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4</a:t>
            </a:r>
            <a:endParaRPr lang="en-US" sz="2999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449A1D-BE81-B1B6-CE94-311C5F4CE349}"/>
              </a:ext>
            </a:extLst>
          </p:cNvPr>
          <p:cNvSpPr/>
          <p:nvPr/>
        </p:nvSpPr>
        <p:spPr>
          <a:xfrm>
            <a:off x="2608635" y="5064027"/>
            <a:ext cx="518357" cy="487081"/>
          </a:xfrm>
          <a:prstGeom prst="ellipse">
            <a:avLst/>
          </a:prstGeom>
          <a:solidFill>
            <a:srgbClr val="E61D1C"/>
          </a:solidFill>
          <a:ln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8" rtlCol="0" anchor="ctr"/>
          <a:lstStyle/>
          <a:p>
            <a:pPr algn="ctr" defTabSz="228554">
              <a:defRPr/>
            </a:pPr>
            <a:r>
              <a:rPr lang="en-US" sz="240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3</a:t>
            </a:r>
            <a:endParaRPr lang="en-US" sz="2999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BB0B2B-B385-BFCC-E0E3-2A5D0C686466}"/>
              </a:ext>
            </a:extLst>
          </p:cNvPr>
          <p:cNvSpPr/>
          <p:nvPr/>
        </p:nvSpPr>
        <p:spPr>
          <a:xfrm>
            <a:off x="561102" y="4794708"/>
            <a:ext cx="518357" cy="487081"/>
          </a:xfrm>
          <a:prstGeom prst="ellipse">
            <a:avLst/>
          </a:prstGeom>
          <a:solidFill>
            <a:srgbClr val="E61D1C"/>
          </a:solidFill>
          <a:ln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8" rtlCol="0" anchor="ctr"/>
          <a:lstStyle/>
          <a:p>
            <a:pPr algn="ctr" defTabSz="228554">
              <a:defRPr/>
            </a:pPr>
            <a:r>
              <a:rPr lang="en-US" sz="240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2</a:t>
            </a:r>
            <a:endParaRPr lang="en-US" sz="2999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1A2E93-B23B-EF88-60BB-EA66DFDE60B4}"/>
              </a:ext>
            </a:extLst>
          </p:cNvPr>
          <p:cNvSpPr/>
          <p:nvPr/>
        </p:nvSpPr>
        <p:spPr>
          <a:xfrm>
            <a:off x="249779" y="6224270"/>
            <a:ext cx="518357" cy="487081"/>
          </a:xfrm>
          <a:prstGeom prst="ellipse">
            <a:avLst/>
          </a:prstGeom>
          <a:solidFill>
            <a:srgbClr val="E61D1C"/>
          </a:solidFill>
          <a:ln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8" rtlCol="0" anchor="ctr"/>
          <a:lstStyle/>
          <a:p>
            <a:pPr algn="ctr" defTabSz="228554">
              <a:defRPr/>
            </a:pPr>
            <a:r>
              <a:rPr lang="en-US" sz="240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1</a:t>
            </a:r>
            <a:endParaRPr lang="en-US" sz="2999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AE662A-E49E-3488-6DB6-31C8EF3FC363}"/>
              </a:ext>
            </a:extLst>
          </p:cNvPr>
          <p:cNvSpPr/>
          <p:nvPr/>
        </p:nvSpPr>
        <p:spPr>
          <a:xfrm>
            <a:off x="6590270" y="1686796"/>
            <a:ext cx="518357" cy="487081"/>
          </a:xfrm>
          <a:prstGeom prst="ellipse">
            <a:avLst/>
          </a:prstGeom>
          <a:solidFill>
            <a:srgbClr val="E61D1C"/>
          </a:solidFill>
          <a:ln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8" rtlCol="0" anchor="ctr"/>
          <a:lstStyle/>
          <a:p>
            <a:pPr algn="ctr" defTabSz="228554">
              <a:defRPr/>
            </a:pPr>
            <a:r>
              <a:rPr lang="en-US" sz="240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6</a:t>
            </a:r>
            <a:endParaRPr lang="en-US" sz="2999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4143AA-2C7F-A8FE-9463-371396B6E7FB}"/>
              </a:ext>
            </a:extLst>
          </p:cNvPr>
          <p:cNvSpPr/>
          <p:nvPr/>
        </p:nvSpPr>
        <p:spPr>
          <a:xfrm>
            <a:off x="8606259" y="2320302"/>
            <a:ext cx="518357" cy="487081"/>
          </a:xfrm>
          <a:prstGeom prst="ellipse">
            <a:avLst/>
          </a:prstGeom>
          <a:solidFill>
            <a:srgbClr val="E61D1C"/>
          </a:solidFill>
          <a:ln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8" rtlCol="0" anchor="ctr"/>
          <a:lstStyle/>
          <a:p>
            <a:pPr algn="ctr" defTabSz="228554">
              <a:defRPr/>
            </a:pPr>
            <a:r>
              <a:rPr lang="en-US" sz="240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7</a:t>
            </a:r>
            <a:endParaRPr lang="en-US" sz="2999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FD8DA1-7C7C-870D-C6C1-BD09C258A054}"/>
              </a:ext>
            </a:extLst>
          </p:cNvPr>
          <p:cNvSpPr/>
          <p:nvPr/>
        </p:nvSpPr>
        <p:spPr>
          <a:xfrm>
            <a:off x="9529119" y="747946"/>
            <a:ext cx="518357" cy="487081"/>
          </a:xfrm>
          <a:prstGeom prst="ellipse">
            <a:avLst/>
          </a:prstGeom>
          <a:solidFill>
            <a:srgbClr val="E61D1C"/>
          </a:solidFill>
          <a:ln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8" rtlCol="0" anchor="ctr"/>
          <a:lstStyle/>
          <a:p>
            <a:pPr algn="ctr" defTabSz="228554">
              <a:defRPr/>
            </a:pPr>
            <a:r>
              <a:rPr lang="en-US" sz="24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8</a:t>
            </a:r>
            <a:endParaRPr lang="en-US" sz="2999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35A95-6C3D-6A9F-F7AA-DC2B8405C2B0}"/>
              </a:ext>
            </a:extLst>
          </p:cNvPr>
          <p:cNvSpPr txBox="1"/>
          <p:nvPr/>
        </p:nvSpPr>
        <p:spPr>
          <a:xfrm>
            <a:off x="768136" y="5934574"/>
            <a:ext cx="447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2009</a:t>
            </a:r>
            <a:r>
              <a:rPr lang="en-US" sz="1600" dirty="0"/>
              <a:t>: </a:t>
            </a:r>
            <a:br>
              <a:rPr lang="en-US" sz="1600" dirty="0"/>
            </a:br>
            <a:r>
              <a:rPr lang="en-US" sz="1600" dirty="0"/>
              <a:t>Customer behavior analysis of Tote, Prototype development and closed beta test.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A071D3-9099-ABE7-46A4-401924334B23}"/>
              </a:ext>
            </a:extLst>
          </p:cNvPr>
          <p:cNvSpPr txBox="1"/>
          <p:nvPr/>
        </p:nvSpPr>
        <p:spPr>
          <a:xfrm>
            <a:off x="1951721" y="2820167"/>
            <a:ext cx="1715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2012</a:t>
            </a:r>
            <a:r>
              <a:rPr lang="en-US" sz="1600" dirty="0"/>
              <a:t>: </a:t>
            </a:r>
          </a:p>
          <a:p>
            <a:pPr algn="r"/>
            <a:r>
              <a:rPr lang="en-US" sz="1600" dirty="0"/>
              <a:t> Promoted Pins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73802E-ACC6-2F0E-ACDE-7AB31EA92729}"/>
              </a:ext>
            </a:extLst>
          </p:cNvPr>
          <p:cNvSpPr txBox="1"/>
          <p:nvPr/>
        </p:nvSpPr>
        <p:spPr>
          <a:xfrm>
            <a:off x="3057871" y="5369559"/>
            <a:ext cx="2887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2011:</a:t>
            </a:r>
            <a:r>
              <a:rPr lang="en-US" sz="1600" dirty="0"/>
              <a:t> </a:t>
            </a:r>
          </a:p>
          <a:p>
            <a:r>
              <a:rPr lang="en-US" sz="1600" dirty="0"/>
              <a:t>iOS and android releases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6685B-5A3B-B899-E61C-2688510EEF1A}"/>
              </a:ext>
            </a:extLst>
          </p:cNvPr>
          <p:cNvSpPr txBox="1"/>
          <p:nvPr/>
        </p:nvSpPr>
        <p:spPr>
          <a:xfrm>
            <a:off x="5544353" y="4050617"/>
            <a:ext cx="4241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2014</a:t>
            </a:r>
            <a:r>
              <a:rPr lang="en-US" sz="1600" dirty="0"/>
              <a:t>: </a:t>
            </a:r>
          </a:p>
          <a:p>
            <a:r>
              <a:rPr lang="en-US" sz="1600" dirty="0"/>
              <a:t>Feature Release: </a:t>
            </a:r>
          </a:p>
          <a:p>
            <a:r>
              <a:rPr lang="en-US" sz="1600" dirty="0"/>
              <a:t>Guided Search and Custom categorization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C8FD4-C1A0-05B3-F17C-028F0540F8BE}"/>
              </a:ext>
            </a:extLst>
          </p:cNvPr>
          <p:cNvSpPr txBox="1"/>
          <p:nvPr/>
        </p:nvSpPr>
        <p:spPr>
          <a:xfrm>
            <a:off x="3948191" y="1580039"/>
            <a:ext cx="270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Geographical expansion- Jumpstart Program </a:t>
            </a:r>
            <a:r>
              <a:rPr lang="en-US" sz="1600" b="1" dirty="0"/>
              <a:t>(2015)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FF8705-B618-FF46-C1AA-77CF5BF21D48}"/>
              </a:ext>
            </a:extLst>
          </p:cNvPr>
          <p:cNvSpPr txBox="1"/>
          <p:nvPr/>
        </p:nvSpPr>
        <p:spPr>
          <a:xfrm>
            <a:off x="8569636" y="2765977"/>
            <a:ext cx="3007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2017</a:t>
            </a:r>
            <a:r>
              <a:rPr lang="en-US" sz="1600" dirty="0"/>
              <a:t>:</a:t>
            </a:r>
          </a:p>
          <a:p>
            <a:r>
              <a:rPr lang="en-US" sz="1600" dirty="0"/>
              <a:t>Feature Release: Lens and Instant Ideas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A3E8CA-690A-87E7-8E85-C4890750732B}"/>
              </a:ext>
            </a:extLst>
          </p:cNvPr>
          <p:cNvSpPr txBox="1"/>
          <p:nvPr/>
        </p:nvSpPr>
        <p:spPr>
          <a:xfrm>
            <a:off x="6728663" y="657040"/>
            <a:ext cx="2819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Paid Partnership: Target (</a:t>
            </a:r>
            <a:r>
              <a:rPr lang="en-US" sz="1600" b="1" dirty="0"/>
              <a:t>2017</a:t>
            </a:r>
            <a:r>
              <a:rPr lang="en-US" sz="1600" dirty="0"/>
              <a:t>) and Amazon (</a:t>
            </a:r>
            <a:r>
              <a:rPr lang="en-US" sz="1600" b="1" dirty="0"/>
              <a:t>2023</a:t>
            </a:r>
            <a:r>
              <a:rPr lang="en-US" sz="16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D9E9F2-76E1-F475-6DC6-40CC01EE1DFA}"/>
              </a:ext>
            </a:extLst>
          </p:cNvPr>
          <p:cNvSpPr txBox="1"/>
          <p:nvPr/>
        </p:nvSpPr>
        <p:spPr>
          <a:xfrm>
            <a:off x="249779" y="3907969"/>
            <a:ext cx="2693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2010: </a:t>
            </a:r>
          </a:p>
          <a:p>
            <a:r>
              <a:rPr lang="en-US" sz="1600" dirty="0"/>
              <a:t>Invite only open-beta launch to public.</a:t>
            </a:r>
          </a:p>
        </p:txBody>
      </p:sp>
      <p:pic>
        <p:nvPicPr>
          <p:cNvPr id="26" name="Graphic 25" descr="Aspiration with solid fill">
            <a:extLst>
              <a:ext uri="{FF2B5EF4-FFF2-40B4-BE49-F238E27FC236}">
                <a16:creationId xmlns:a16="http://schemas.microsoft.com/office/drawing/2014/main" id="{CC9AD308-FB83-69E3-2C3B-5DDBE430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4227" y="272427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819CDC-7C05-EE13-A49E-AE74DAD591FD}"/>
              </a:ext>
            </a:extLst>
          </p:cNvPr>
          <p:cNvSpPr txBox="1"/>
          <p:nvPr/>
        </p:nvSpPr>
        <p:spPr>
          <a:xfrm>
            <a:off x="6728663" y="3035865"/>
            <a:ext cx="124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Value: $11B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A7A073-D4F9-4F14-5202-7C43698348CE}"/>
              </a:ext>
            </a:extLst>
          </p:cNvPr>
          <p:cNvSpPr txBox="1">
            <a:spLocks/>
          </p:cNvSpPr>
          <p:nvPr/>
        </p:nvSpPr>
        <p:spPr>
          <a:xfrm>
            <a:off x="179269" y="281890"/>
            <a:ext cx="5436439" cy="81745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109">
              <a:defRPr/>
            </a:pPr>
            <a:r>
              <a:rPr lang="en-US" sz="3700">
                <a:latin typeface="Rockwell"/>
              </a:rPr>
              <a:t>Roadmap </a:t>
            </a:r>
          </a:p>
          <a:p>
            <a:pPr defTabSz="457109">
              <a:defRPr/>
            </a:pPr>
            <a:r>
              <a:rPr lang="en-US" sz="3700">
                <a:latin typeface="Rockwell"/>
              </a:rPr>
              <a:t>(</a:t>
            </a:r>
            <a:r>
              <a:rPr lang="en-US" sz="3700" dirty="0">
                <a:latin typeface="Rockwell"/>
              </a:rPr>
              <a:t>2009 </a:t>
            </a:r>
            <a:r>
              <a:rPr lang="en-US" sz="3700">
                <a:latin typeface="Rockwell"/>
              </a:rPr>
              <a:t>to Present)</a:t>
            </a:r>
            <a:endParaRPr lang="en-US" sz="3700" dirty="0">
              <a:latin typeface="Rockwell"/>
            </a:endParaRPr>
          </a:p>
          <a:p>
            <a:pPr algn="ctr" defTabSz="457109">
              <a:defRPr/>
            </a:pPr>
            <a:endParaRPr lang="en-US" sz="3199" dirty="0">
              <a:solidFill>
                <a:srgbClr val="272E3A">
                  <a:lumMod val="90000"/>
                  <a:lumOff val="10000"/>
                </a:srgbClr>
              </a:solidFill>
              <a:latin typeface="Open Sans Light"/>
            </a:endParaRPr>
          </a:p>
        </p:txBody>
      </p:sp>
      <p:pic>
        <p:nvPicPr>
          <p:cNvPr id="10" name="Picture 9" descr="A red square with a white letter p on it&#10;&#10;Description automatically generated">
            <a:extLst>
              <a:ext uri="{FF2B5EF4-FFF2-40B4-BE49-F238E27FC236}">
                <a16:creationId xmlns:a16="http://schemas.microsoft.com/office/drawing/2014/main" id="{331268C1-F7A1-A3BE-9C29-03AEE991B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7345" y="6052655"/>
            <a:ext cx="939194" cy="9391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3D89811-8C3C-954C-F9AD-4D8CC43440DA}"/>
              </a:ext>
            </a:extLst>
          </p:cNvPr>
          <p:cNvSpPr/>
          <p:nvPr/>
        </p:nvSpPr>
        <p:spPr>
          <a:xfrm>
            <a:off x="10868988" y="38349"/>
            <a:ext cx="518357" cy="487081"/>
          </a:xfrm>
          <a:prstGeom prst="ellipse">
            <a:avLst/>
          </a:prstGeom>
          <a:solidFill>
            <a:srgbClr val="E61D1C"/>
          </a:solidFill>
          <a:ln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28" rtlCol="0" anchor="ctr"/>
          <a:lstStyle/>
          <a:p>
            <a:pPr algn="ctr" defTabSz="228554">
              <a:defRPr/>
            </a:pPr>
            <a:r>
              <a:rPr lang="en-US" sz="24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9</a:t>
            </a:r>
            <a:endParaRPr lang="en-US" sz="2999" dirty="0">
              <a:solidFill>
                <a:srgbClr val="FFFFFF"/>
              </a:solidFill>
              <a:latin typeface="dt-line-business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10BB2-AB3D-9F17-7504-46825DFC01A3}"/>
              </a:ext>
            </a:extLst>
          </p:cNvPr>
          <p:cNvSpPr txBox="1"/>
          <p:nvPr/>
        </p:nvSpPr>
        <p:spPr>
          <a:xfrm>
            <a:off x="10296461" y="491187"/>
            <a:ext cx="1773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2024</a:t>
            </a:r>
            <a:r>
              <a:rPr lang="en-US" sz="1600" dirty="0"/>
              <a:t>:</a:t>
            </a:r>
          </a:p>
          <a:p>
            <a:pPr algn="ctr"/>
            <a:r>
              <a:rPr lang="en-US" sz="1600" dirty="0"/>
              <a:t>Feature Release:</a:t>
            </a:r>
          </a:p>
          <a:p>
            <a:pPr algn="ctr"/>
            <a:r>
              <a:rPr lang="en-US" sz="1600" dirty="0"/>
              <a:t>Pinterest Predicts</a:t>
            </a:r>
          </a:p>
        </p:txBody>
      </p:sp>
    </p:spTree>
    <p:extLst>
      <p:ext uri="{BB962C8B-B14F-4D97-AF65-F5344CB8AC3E}">
        <p14:creationId xmlns:p14="http://schemas.microsoft.com/office/powerpoint/2010/main" val="2360498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7" grpId="0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A132473A-7667-74F0-4706-715927BEEE8A}"/>
              </a:ext>
            </a:extLst>
          </p:cNvPr>
          <p:cNvSpPr/>
          <p:nvPr/>
        </p:nvSpPr>
        <p:spPr>
          <a:xfrm>
            <a:off x="392453" y="1170432"/>
            <a:ext cx="3438884" cy="5148072"/>
          </a:xfrm>
          <a:prstGeom prst="roundRect">
            <a:avLst>
              <a:gd name="adj" fmla="val 37527"/>
            </a:avLst>
          </a:prstGeom>
          <a:solidFill>
            <a:srgbClr val="E61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27CF5562-A43A-A9F1-F5A9-FC92EA2BAC74}"/>
              </a:ext>
            </a:extLst>
          </p:cNvPr>
          <p:cNvSpPr/>
          <p:nvPr/>
        </p:nvSpPr>
        <p:spPr>
          <a:xfrm>
            <a:off x="4310918" y="1170432"/>
            <a:ext cx="3438885" cy="5148072"/>
          </a:xfrm>
          <a:prstGeom prst="roundRect">
            <a:avLst>
              <a:gd name="adj" fmla="val 37527"/>
            </a:avLst>
          </a:prstGeom>
          <a:solidFill>
            <a:srgbClr val="E61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20471" y="409812"/>
            <a:ext cx="7751057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109">
              <a:defRPr/>
            </a:pPr>
            <a:r>
              <a:rPr lang="en-US" sz="3700" dirty="0">
                <a:latin typeface="Rockwell"/>
              </a:rPr>
              <a:t>Funding and Monetization</a:t>
            </a:r>
          </a:p>
          <a:p>
            <a:pPr algn="ctr" defTabSz="457109">
              <a:defRPr/>
            </a:pPr>
            <a:endParaRPr lang="en-US" sz="3700" dirty="0">
              <a:solidFill>
                <a:srgbClr val="272E3A">
                  <a:lumMod val="90000"/>
                  <a:lumOff val="10000"/>
                </a:srgbClr>
              </a:solidFill>
              <a:latin typeface="Open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245" y="2456637"/>
            <a:ext cx="33541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Jan 2010 – $500k Angel round</a:t>
            </a:r>
          </a:p>
          <a:p>
            <a:pPr defTabSz="228554"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May 2011 – $10M Series A</a:t>
            </a:r>
          </a:p>
          <a:p>
            <a:pPr defTabSz="228554"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Oct 2011 – $27M Series B</a:t>
            </a:r>
          </a:p>
          <a:p>
            <a:pPr defTabSz="228554"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May 2012 – $100M Series C</a:t>
            </a:r>
          </a:p>
          <a:p>
            <a:pPr defTabSz="228554"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Feb 2013 – $200M Series D</a:t>
            </a:r>
          </a:p>
          <a:p>
            <a:pPr defTabSz="228554"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Oct 2013 – $225M Series E</a:t>
            </a:r>
          </a:p>
          <a:p>
            <a:pPr defTabSz="228554"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May 2014 – $200M Series F</a:t>
            </a: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srgbClr val="FBFBFB"/>
              </a:solidFill>
            </a:endParaRPr>
          </a:p>
        </p:txBody>
      </p:sp>
      <p:pic>
        <p:nvPicPr>
          <p:cNvPr id="2" name="Picture 1" descr="A red square with a white letter p on it&#10;&#10;Description automatically generated">
            <a:extLst>
              <a:ext uri="{FF2B5EF4-FFF2-40B4-BE49-F238E27FC236}">
                <a16:creationId xmlns:a16="http://schemas.microsoft.com/office/drawing/2014/main" id="{C3ED84A6-D21D-8D10-B3D8-26FCAC16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3050"/>
            <a:ext cx="939194" cy="939194"/>
          </a:xfrm>
          <a:prstGeom prst="rect">
            <a:avLst/>
          </a:prstGeom>
        </p:spPr>
      </p:pic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31B6571-6D3D-F6F4-16CC-C726DF608792}"/>
              </a:ext>
            </a:extLst>
          </p:cNvPr>
          <p:cNvSpPr/>
          <p:nvPr/>
        </p:nvSpPr>
        <p:spPr>
          <a:xfrm>
            <a:off x="8274577" y="1170432"/>
            <a:ext cx="3438885" cy="5148072"/>
          </a:xfrm>
          <a:prstGeom prst="roundRect">
            <a:avLst>
              <a:gd name="adj" fmla="val 37527"/>
            </a:avLst>
          </a:prstGeom>
          <a:solidFill>
            <a:srgbClr val="E61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4577" y="2554669"/>
            <a:ext cx="3438885" cy="26314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Revenue: </a:t>
            </a:r>
            <a:r>
              <a:rPr lang="en-US" sz="1500" b="1" dirty="0">
                <a:solidFill>
                  <a:srgbClr val="FBFBFB"/>
                </a:solidFill>
              </a:rPr>
              <a:t>$3055M </a:t>
            </a:r>
            <a:r>
              <a:rPr lang="en-US" sz="1500" dirty="0">
                <a:solidFill>
                  <a:srgbClr val="FBFBFB"/>
                </a:solidFill>
              </a:rPr>
              <a:t>(grew 9% YoY).</a:t>
            </a: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Income Loss</a:t>
            </a:r>
            <a:r>
              <a:rPr lang="en-US" sz="1500" b="1" dirty="0">
                <a:solidFill>
                  <a:srgbClr val="FBFBFB"/>
                </a:solidFill>
              </a:rPr>
              <a:t>:  $35.61M.</a:t>
            </a: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endParaRPr lang="en-US" sz="1500" b="1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Adjusted EBITDA was </a:t>
            </a:r>
            <a:r>
              <a:rPr lang="en-US" sz="1500" b="1" dirty="0">
                <a:solidFill>
                  <a:srgbClr val="FBFBFB"/>
                </a:solidFill>
              </a:rPr>
              <a:t>$683M</a:t>
            </a:r>
            <a:r>
              <a:rPr lang="en-US" sz="1500" dirty="0">
                <a:solidFill>
                  <a:srgbClr val="FBFBFB"/>
                </a:solidFill>
              </a:rPr>
              <a:t> for 2023 (22% margin)</a:t>
            </a:r>
            <a:r>
              <a:rPr lang="en-US" sz="1400" dirty="0">
                <a:solidFill>
                  <a:srgbClr val="FBFBFB"/>
                </a:solidFill>
              </a:rPr>
              <a:t>.</a:t>
            </a:r>
            <a:endParaRPr lang="en-US" sz="1500" b="1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Operating profit margin is </a:t>
            </a:r>
            <a:r>
              <a:rPr lang="en-US" sz="1500" b="1" dirty="0">
                <a:solidFill>
                  <a:srgbClr val="FBFBFB"/>
                </a:solidFill>
              </a:rPr>
              <a:t>3.65%.</a:t>
            </a: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Net profit margin is </a:t>
            </a:r>
            <a:r>
              <a:rPr lang="en-US" sz="1500" b="1" dirty="0">
                <a:solidFill>
                  <a:srgbClr val="FBFBFB"/>
                </a:solidFill>
              </a:rPr>
              <a:t>-1.17%.</a:t>
            </a:r>
            <a:endParaRPr lang="en-US" sz="1500" dirty="0">
              <a:solidFill>
                <a:srgbClr val="FBFBFB"/>
              </a:solidFill>
            </a:endParaRPr>
          </a:p>
          <a:p>
            <a:pPr defTabSz="228554">
              <a:defRPr/>
            </a:pPr>
            <a:endParaRPr lang="en-US" sz="1500" dirty="0">
              <a:solidFill>
                <a:srgbClr val="FBFBF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7183" y="2557768"/>
            <a:ext cx="3438885" cy="3115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Promoted PINS: </a:t>
            </a:r>
            <a:r>
              <a:rPr lang="it-IT" sz="1500" dirty="0">
                <a:solidFill>
                  <a:srgbClr val="FBFBFB"/>
                </a:solidFill>
              </a:rPr>
              <a:t>$0.00 – $0.10 per click, $2.00 per conversion, $0.00 – $1.50 per 1000 impressions</a:t>
            </a: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2019: IPO $19 per share and it raised $1.4 billion</a:t>
            </a:r>
          </a:p>
          <a:p>
            <a:pPr defTabSz="228554"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BFBFB"/>
                </a:solidFill>
              </a:rPr>
              <a:t>Dec. 26, 2022: market capitalization of $16.6 billion.</a:t>
            </a:r>
          </a:p>
          <a:p>
            <a:pPr defTabSz="228554">
              <a:defRPr/>
            </a:pPr>
            <a:endParaRPr lang="en-US" sz="15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FBFBFB"/>
              </a:solidFill>
            </a:endParaRPr>
          </a:p>
          <a:p>
            <a:pPr marL="285750" indent="-285750" defTabSz="228554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FBFBFB"/>
              </a:solidFill>
            </a:endParaRPr>
          </a:p>
          <a:p>
            <a:pPr defTabSz="228554">
              <a:lnSpc>
                <a:spcPct val="150000"/>
              </a:lnSpc>
              <a:defRPr/>
            </a:pPr>
            <a:endParaRPr lang="en-US" sz="1400" dirty="0">
              <a:solidFill>
                <a:srgbClr val="FBFBFB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193594" y="1737360"/>
            <a:ext cx="3570161" cy="617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r>
              <a:rPr lang="en-US" dirty="0">
                <a:solidFill>
                  <a:schemeClr val="tx1"/>
                </a:solidFill>
              </a:rPr>
              <a:t>2023 Financials </a:t>
            </a:r>
          </a:p>
        </p:txBody>
      </p: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94533FAF-3C36-C051-2C27-84D87F335A82}"/>
              </a:ext>
            </a:extLst>
          </p:cNvPr>
          <p:cNvSpPr/>
          <p:nvPr/>
        </p:nvSpPr>
        <p:spPr>
          <a:xfrm>
            <a:off x="326814" y="1727745"/>
            <a:ext cx="3570161" cy="617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r>
              <a:rPr lang="en-US" dirty="0">
                <a:solidFill>
                  <a:schemeClr val="tx1"/>
                </a:solidFill>
              </a:rPr>
              <a:t>Funding rounds</a:t>
            </a:r>
          </a:p>
        </p:txBody>
      </p:sp>
      <p:sp>
        <p:nvSpPr>
          <p:cNvPr id="22" name="Rounded Rectangle 13">
            <a:extLst>
              <a:ext uri="{FF2B5EF4-FFF2-40B4-BE49-F238E27FC236}">
                <a16:creationId xmlns:a16="http://schemas.microsoft.com/office/drawing/2014/main" id="{16DC1B2C-5455-2031-C5CA-52046F453E54}"/>
              </a:ext>
            </a:extLst>
          </p:cNvPr>
          <p:cNvSpPr/>
          <p:nvPr/>
        </p:nvSpPr>
        <p:spPr>
          <a:xfrm>
            <a:off x="4243178" y="1737359"/>
            <a:ext cx="3570161" cy="617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E61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r>
              <a:rPr lang="en-US" dirty="0">
                <a:solidFill>
                  <a:schemeClr val="tx1"/>
                </a:solidFill>
              </a:rPr>
              <a:t>Advertising and Shares</a:t>
            </a:r>
          </a:p>
        </p:txBody>
      </p:sp>
    </p:spTree>
    <p:extLst>
      <p:ext uri="{BB962C8B-B14F-4D97-AF65-F5344CB8AC3E}">
        <p14:creationId xmlns:p14="http://schemas.microsoft.com/office/powerpoint/2010/main" val="254579462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4" grpId="0" animBg="1"/>
          <p:bldP spid="14" grpId="0" animBg="1"/>
          <p:bldP spid="21" grpId="0" animBg="1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4" grpId="0" animBg="1"/>
          <p:bldP spid="14" grpId="0" animBg="1"/>
          <p:bldP spid="21" grpId="0" animBg="1"/>
          <p:bldP spid="2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0680" y="3543221"/>
            <a:ext cx="2460322" cy="791709"/>
            <a:chOff x="1389063" y="2754313"/>
            <a:chExt cx="2033588" cy="65439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863851" y="2768940"/>
              <a:ext cx="558800" cy="639763"/>
            </a:xfrm>
            <a:custGeom>
              <a:avLst/>
              <a:gdLst>
                <a:gd name="T0" fmla="*/ 337 w 352"/>
                <a:gd name="T1" fmla="*/ 0 h 403"/>
                <a:gd name="T2" fmla="*/ 352 w 352"/>
                <a:gd name="T3" fmla="*/ 83 h 403"/>
                <a:gd name="T4" fmla="*/ 22 w 352"/>
                <a:gd name="T5" fmla="*/ 403 h 403"/>
                <a:gd name="T6" fmla="*/ 0 w 352"/>
                <a:gd name="T7" fmla="*/ 306 h 403"/>
                <a:gd name="T8" fmla="*/ 337 w 352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403">
                  <a:moveTo>
                    <a:pt x="337" y="0"/>
                  </a:moveTo>
                  <a:lnTo>
                    <a:pt x="352" y="83"/>
                  </a:lnTo>
                  <a:lnTo>
                    <a:pt x="22" y="403"/>
                  </a:lnTo>
                  <a:lnTo>
                    <a:pt x="0" y="30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389063" y="3254715"/>
              <a:ext cx="1509713" cy="153988"/>
            </a:xfrm>
            <a:custGeom>
              <a:avLst/>
              <a:gdLst>
                <a:gd name="T0" fmla="*/ 929 w 951"/>
                <a:gd name="T1" fmla="*/ 0 h 97"/>
                <a:gd name="T2" fmla="*/ 951 w 951"/>
                <a:gd name="T3" fmla="*/ 97 h 97"/>
                <a:gd name="T4" fmla="*/ 30 w 951"/>
                <a:gd name="T5" fmla="*/ 97 h 97"/>
                <a:gd name="T6" fmla="*/ 0 w 951"/>
                <a:gd name="T7" fmla="*/ 0 h 97"/>
                <a:gd name="T8" fmla="*/ 929 w 951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1" h="97">
                  <a:moveTo>
                    <a:pt x="929" y="0"/>
                  </a:moveTo>
                  <a:lnTo>
                    <a:pt x="951" y="97"/>
                  </a:lnTo>
                  <a:lnTo>
                    <a:pt x="30" y="97"/>
                  </a:lnTo>
                  <a:lnTo>
                    <a:pt x="0" y="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389063" y="2754313"/>
              <a:ext cx="2009775" cy="488950"/>
            </a:xfrm>
            <a:custGeom>
              <a:avLst/>
              <a:gdLst>
                <a:gd name="T0" fmla="*/ 1266 w 1266"/>
                <a:gd name="T1" fmla="*/ 2 h 308"/>
                <a:gd name="T2" fmla="*/ 929 w 1266"/>
                <a:gd name="T3" fmla="*/ 308 h 308"/>
                <a:gd name="T4" fmla="*/ 0 w 1266"/>
                <a:gd name="T5" fmla="*/ 308 h 308"/>
                <a:gd name="T6" fmla="*/ 495 w 1266"/>
                <a:gd name="T7" fmla="*/ 0 h 308"/>
                <a:gd name="T8" fmla="*/ 1266 w 1266"/>
                <a:gd name="T9" fmla="*/ 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6" h="308">
                  <a:moveTo>
                    <a:pt x="1266" y="2"/>
                  </a:moveTo>
                  <a:lnTo>
                    <a:pt x="929" y="308"/>
                  </a:lnTo>
                  <a:lnTo>
                    <a:pt x="0" y="308"/>
                  </a:lnTo>
                  <a:lnTo>
                    <a:pt x="495" y="0"/>
                  </a:lnTo>
                  <a:lnTo>
                    <a:pt x="1266" y="2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2511" y="3756413"/>
            <a:ext cx="2208720" cy="907356"/>
            <a:chOff x="3192463" y="2930526"/>
            <a:chExt cx="1825626" cy="74997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781551" y="2953430"/>
              <a:ext cx="236538" cy="727075"/>
            </a:xfrm>
            <a:custGeom>
              <a:avLst/>
              <a:gdLst>
                <a:gd name="T0" fmla="*/ 143 w 149"/>
                <a:gd name="T1" fmla="*/ 0 h 458"/>
                <a:gd name="T2" fmla="*/ 149 w 149"/>
                <a:gd name="T3" fmla="*/ 87 h 458"/>
                <a:gd name="T4" fmla="*/ 8 w 149"/>
                <a:gd name="T5" fmla="*/ 458 h 458"/>
                <a:gd name="T6" fmla="*/ 0 w 149"/>
                <a:gd name="T7" fmla="*/ 356 h 458"/>
                <a:gd name="T8" fmla="*/ 143 w 149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458">
                  <a:moveTo>
                    <a:pt x="143" y="0"/>
                  </a:moveTo>
                  <a:lnTo>
                    <a:pt x="149" y="87"/>
                  </a:lnTo>
                  <a:lnTo>
                    <a:pt x="8" y="458"/>
                  </a:lnTo>
                  <a:lnTo>
                    <a:pt x="0" y="356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192463" y="3507128"/>
              <a:ext cx="1601788" cy="165100"/>
            </a:xfrm>
            <a:custGeom>
              <a:avLst/>
              <a:gdLst>
                <a:gd name="T0" fmla="*/ 1001 w 1009"/>
                <a:gd name="T1" fmla="*/ 0 h 104"/>
                <a:gd name="T2" fmla="*/ 1009 w 1009"/>
                <a:gd name="T3" fmla="*/ 102 h 104"/>
                <a:gd name="T4" fmla="*/ 20 w 1009"/>
                <a:gd name="T5" fmla="*/ 104 h 104"/>
                <a:gd name="T6" fmla="*/ 0 w 1009"/>
                <a:gd name="T7" fmla="*/ 0 h 104"/>
                <a:gd name="T8" fmla="*/ 1001 w 100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9" h="104">
                  <a:moveTo>
                    <a:pt x="1001" y="0"/>
                  </a:moveTo>
                  <a:lnTo>
                    <a:pt x="1009" y="102"/>
                  </a:lnTo>
                  <a:lnTo>
                    <a:pt x="20" y="104"/>
                  </a:lnTo>
                  <a:lnTo>
                    <a:pt x="0" y="0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192463" y="2930526"/>
              <a:ext cx="1816100" cy="565150"/>
            </a:xfrm>
            <a:custGeom>
              <a:avLst/>
              <a:gdLst>
                <a:gd name="T0" fmla="*/ 1144 w 1144"/>
                <a:gd name="T1" fmla="*/ 0 h 356"/>
                <a:gd name="T2" fmla="*/ 1001 w 1144"/>
                <a:gd name="T3" fmla="*/ 356 h 356"/>
                <a:gd name="T4" fmla="*/ 0 w 1144"/>
                <a:gd name="T5" fmla="*/ 356 h 356"/>
                <a:gd name="T6" fmla="*/ 323 w 1144"/>
                <a:gd name="T7" fmla="*/ 0 h 356"/>
                <a:gd name="T8" fmla="*/ 1144 w 1144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4" h="356">
                  <a:moveTo>
                    <a:pt x="1144" y="0"/>
                  </a:moveTo>
                  <a:lnTo>
                    <a:pt x="1001" y="356"/>
                  </a:lnTo>
                  <a:lnTo>
                    <a:pt x="0" y="356"/>
                  </a:lnTo>
                  <a:lnTo>
                    <a:pt x="323" y="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385365" y="3554744"/>
            <a:ext cx="2412306" cy="776344"/>
            <a:chOff x="8815388" y="2763838"/>
            <a:chExt cx="1993901" cy="641690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359901" y="3254715"/>
              <a:ext cx="1449388" cy="150813"/>
            </a:xfrm>
            <a:custGeom>
              <a:avLst/>
              <a:gdLst>
                <a:gd name="T0" fmla="*/ 913 w 913"/>
                <a:gd name="T1" fmla="*/ 0 h 95"/>
                <a:gd name="T2" fmla="*/ 883 w 913"/>
                <a:gd name="T3" fmla="*/ 95 h 95"/>
                <a:gd name="T4" fmla="*/ 0 w 913"/>
                <a:gd name="T5" fmla="*/ 95 h 95"/>
                <a:gd name="T6" fmla="*/ 23 w 913"/>
                <a:gd name="T7" fmla="*/ 0 h 95"/>
                <a:gd name="T8" fmla="*/ 913 w 91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3" h="95">
                  <a:moveTo>
                    <a:pt x="913" y="0"/>
                  </a:moveTo>
                  <a:lnTo>
                    <a:pt x="883" y="95"/>
                  </a:lnTo>
                  <a:lnTo>
                    <a:pt x="0" y="95"/>
                  </a:lnTo>
                  <a:lnTo>
                    <a:pt x="23" y="0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815388" y="2775290"/>
              <a:ext cx="581025" cy="630238"/>
            </a:xfrm>
            <a:custGeom>
              <a:avLst/>
              <a:gdLst>
                <a:gd name="T0" fmla="*/ 366 w 366"/>
                <a:gd name="T1" fmla="*/ 302 h 397"/>
                <a:gd name="T2" fmla="*/ 343 w 366"/>
                <a:gd name="T3" fmla="*/ 397 h 397"/>
                <a:gd name="T4" fmla="*/ 0 w 366"/>
                <a:gd name="T5" fmla="*/ 83 h 397"/>
                <a:gd name="T6" fmla="*/ 16 w 366"/>
                <a:gd name="T7" fmla="*/ 0 h 397"/>
                <a:gd name="T8" fmla="*/ 366 w 366"/>
                <a:gd name="T9" fmla="*/ 30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97">
                  <a:moveTo>
                    <a:pt x="366" y="302"/>
                  </a:moveTo>
                  <a:lnTo>
                    <a:pt x="343" y="397"/>
                  </a:lnTo>
                  <a:lnTo>
                    <a:pt x="0" y="83"/>
                  </a:lnTo>
                  <a:lnTo>
                    <a:pt x="16" y="0"/>
                  </a:lnTo>
                  <a:lnTo>
                    <a:pt x="366" y="302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840788" y="2763838"/>
              <a:ext cx="1968500" cy="479425"/>
            </a:xfrm>
            <a:custGeom>
              <a:avLst/>
              <a:gdLst>
                <a:gd name="T0" fmla="*/ 744 w 1240"/>
                <a:gd name="T1" fmla="*/ 2 h 302"/>
                <a:gd name="T2" fmla="*/ 1240 w 1240"/>
                <a:gd name="T3" fmla="*/ 302 h 302"/>
                <a:gd name="T4" fmla="*/ 350 w 1240"/>
                <a:gd name="T5" fmla="*/ 302 h 302"/>
                <a:gd name="T6" fmla="*/ 0 w 1240"/>
                <a:gd name="T7" fmla="*/ 0 h 302"/>
                <a:gd name="T8" fmla="*/ 744 w 1240"/>
                <a:gd name="T9" fmla="*/ 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0" h="302">
                  <a:moveTo>
                    <a:pt x="744" y="2"/>
                  </a:moveTo>
                  <a:lnTo>
                    <a:pt x="1240" y="302"/>
                  </a:lnTo>
                  <a:lnTo>
                    <a:pt x="350" y="302"/>
                  </a:lnTo>
                  <a:lnTo>
                    <a:pt x="0" y="0"/>
                  </a:lnTo>
                  <a:lnTo>
                    <a:pt x="744" y="2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12756" y="3760254"/>
            <a:ext cx="2216401" cy="899673"/>
            <a:chOff x="7267576" y="2933701"/>
            <a:chExt cx="1831975" cy="743629"/>
          </a:xfrm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7529513" y="3503953"/>
              <a:ext cx="1570038" cy="161925"/>
            </a:xfrm>
            <a:custGeom>
              <a:avLst/>
              <a:gdLst>
                <a:gd name="T0" fmla="*/ 989 w 989"/>
                <a:gd name="T1" fmla="*/ 0 h 102"/>
                <a:gd name="T2" fmla="*/ 966 w 989"/>
                <a:gd name="T3" fmla="*/ 102 h 102"/>
                <a:gd name="T4" fmla="*/ 0 w 989"/>
                <a:gd name="T5" fmla="*/ 102 h 102"/>
                <a:gd name="T6" fmla="*/ 10 w 989"/>
                <a:gd name="T7" fmla="*/ 0 h 102"/>
                <a:gd name="T8" fmla="*/ 989 w 989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9" h="102">
                  <a:moveTo>
                    <a:pt x="989" y="0"/>
                  </a:moveTo>
                  <a:lnTo>
                    <a:pt x="966" y="102"/>
                  </a:lnTo>
                  <a:lnTo>
                    <a:pt x="0" y="102"/>
                  </a:lnTo>
                  <a:lnTo>
                    <a:pt x="10" y="0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267576" y="2956605"/>
              <a:ext cx="277813" cy="720725"/>
            </a:xfrm>
            <a:custGeom>
              <a:avLst/>
              <a:gdLst>
                <a:gd name="T0" fmla="*/ 175 w 175"/>
                <a:gd name="T1" fmla="*/ 352 h 454"/>
                <a:gd name="T2" fmla="*/ 165 w 175"/>
                <a:gd name="T3" fmla="*/ 454 h 454"/>
                <a:gd name="T4" fmla="*/ 0 w 175"/>
                <a:gd name="T5" fmla="*/ 87 h 454"/>
                <a:gd name="T6" fmla="*/ 6 w 175"/>
                <a:gd name="T7" fmla="*/ 0 h 454"/>
                <a:gd name="T8" fmla="*/ 175 w 175"/>
                <a:gd name="T9" fmla="*/ 35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454">
                  <a:moveTo>
                    <a:pt x="175" y="352"/>
                  </a:moveTo>
                  <a:lnTo>
                    <a:pt x="165" y="454"/>
                  </a:lnTo>
                  <a:lnTo>
                    <a:pt x="0" y="87"/>
                  </a:lnTo>
                  <a:lnTo>
                    <a:pt x="6" y="0"/>
                  </a:lnTo>
                  <a:lnTo>
                    <a:pt x="175" y="352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277101" y="2933701"/>
              <a:ext cx="1822450" cy="558800"/>
            </a:xfrm>
            <a:custGeom>
              <a:avLst/>
              <a:gdLst>
                <a:gd name="T0" fmla="*/ 804 w 1148"/>
                <a:gd name="T1" fmla="*/ 0 h 352"/>
                <a:gd name="T2" fmla="*/ 1148 w 1148"/>
                <a:gd name="T3" fmla="*/ 352 h 352"/>
                <a:gd name="T4" fmla="*/ 169 w 1148"/>
                <a:gd name="T5" fmla="*/ 352 h 352"/>
                <a:gd name="T6" fmla="*/ 0 w 1148"/>
                <a:gd name="T7" fmla="*/ 0 h 352"/>
                <a:gd name="T8" fmla="*/ 804 w 1148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8" h="352">
                  <a:moveTo>
                    <a:pt x="804" y="0"/>
                  </a:moveTo>
                  <a:lnTo>
                    <a:pt x="1148" y="352"/>
                  </a:lnTo>
                  <a:lnTo>
                    <a:pt x="169" y="352"/>
                  </a:ln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21577" y="4098283"/>
            <a:ext cx="2158783" cy="1087485"/>
            <a:chOff x="5291138" y="3213101"/>
            <a:chExt cx="1784350" cy="898865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291138" y="3929403"/>
              <a:ext cx="1784350" cy="182563"/>
            </a:xfrm>
            <a:custGeom>
              <a:avLst/>
              <a:gdLst>
                <a:gd name="T0" fmla="*/ 1124 w 1124"/>
                <a:gd name="T1" fmla="*/ 0 h 115"/>
                <a:gd name="T2" fmla="*/ 1114 w 1124"/>
                <a:gd name="T3" fmla="*/ 113 h 115"/>
                <a:gd name="T4" fmla="*/ 6 w 1124"/>
                <a:gd name="T5" fmla="*/ 115 h 115"/>
                <a:gd name="T6" fmla="*/ 0 w 1124"/>
                <a:gd name="T7" fmla="*/ 2 h 115"/>
                <a:gd name="T8" fmla="*/ 1124 w 1124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5">
                  <a:moveTo>
                    <a:pt x="1124" y="0"/>
                  </a:moveTo>
                  <a:lnTo>
                    <a:pt x="1114" y="113"/>
                  </a:lnTo>
                  <a:lnTo>
                    <a:pt x="6" y="115"/>
                  </a:lnTo>
                  <a:lnTo>
                    <a:pt x="0" y="2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291138" y="3213101"/>
              <a:ext cx="1784350" cy="708025"/>
            </a:xfrm>
            <a:custGeom>
              <a:avLst/>
              <a:gdLst>
                <a:gd name="T0" fmla="*/ 995 w 1124"/>
                <a:gd name="T1" fmla="*/ 0 h 446"/>
                <a:gd name="T2" fmla="*/ 1124 w 1124"/>
                <a:gd name="T3" fmla="*/ 444 h 446"/>
                <a:gd name="T4" fmla="*/ 0 w 1124"/>
                <a:gd name="T5" fmla="*/ 446 h 446"/>
                <a:gd name="T6" fmla="*/ 95 w 1124"/>
                <a:gd name="T7" fmla="*/ 0 h 446"/>
                <a:gd name="T8" fmla="*/ 995 w 1124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446">
                  <a:moveTo>
                    <a:pt x="995" y="0"/>
                  </a:moveTo>
                  <a:lnTo>
                    <a:pt x="1124" y="444"/>
                  </a:lnTo>
                  <a:lnTo>
                    <a:pt x="0" y="446"/>
                  </a:lnTo>
                  <a:lnTo>
                    <a:pt x="95" y="0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E61D1C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dirty="0">
                <a:solidFill>
                  <a:srgbClr val="272E3A"/>
                </a:solidFill>
                <a:latin typeface="Open Sans Light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1817659" y="2671164"/>
            <a:ext cx="0" cy="1085249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88459" y="3000598"/>
            <a:ext cx="0" cy="1085249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497958" y="3000598"/>
            <a:ext cx="0" cy="1085249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446186" y="2671164"/>
            <a:ext cx="0" cy="1085249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200968" y="3449015"/>
            <a:ext cx="0" cy="1085249"/>
          </a:xfrm>
          <a:prstGeom prst="straightConnector1">
            <a:avLst/>
          </a:prstGeom>
          <a:ln>
            <a:solidFill>
              <a:schemeClr val="tx1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77965" y="4403499"/>
            <a:ext cx="2808444" cy="546039"/>
          </a:xfrm>
          <a:prstGeom prst="rect">
            <a:avLst/>
          </a:prstGeom>
        </p:spPr>
        <p:txBody>
          <a:bodyPr wrap="square" lIns="243808" rIns="243808" bIns="60952" anchor="ctr">
            <a:spAutoFit/>
          </a:bodyPr>
          <a:lstStyle/>
          <a:p>
            <a:pPr algn="ctr" defTabSz="228554">
              <a:lnSpc>
                <a:spcPct val="89000"/>
              </a:lnSpc>
              <a:defRPr/>
            </a:pPr>
            <a:r>
              <a:rPr lang="en-US" sz="1600" dirty="0"/>
              <a:t>E-commerce</a:t>
            </a:r>
          </a:p>
          <a:p>
            <a:pPr algn="ctr" defTabSz="228554">
              <a:lnSpc>
                <a:spcPct val="89000"/>
              </a:lnSpc>
              <a:defRPr/>
            </a:pPr>
            <a:r>
              <a:rPr lang="en-US" sz="1600" dirty="0"/>
              <a:t>Explore Brands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27196" y="4707997"/>
            <a:ext cx="2808444" cy="326876"/>
          </a:xfrm>
          <a:prstGeom prst="rect">
            <a:avLst/>
          </a:prstGeom>
        </p:spPr>
        <p:txBody>
          <a:bodyPr wrap="square" lIns="243808" rIns="243808" bIns="60952" anchor="ctr">
            <a:spAutoFit/>
          </a:bodyPr>
          <a:lstStyle/>
          <a:p>
            <a:pPr algn="ctr" defTabSz="228554">
              <a:lnSpc>
                <a:spcPct val="89000"/>
              </a:lnSpc>
            </a:pPr>
            <a:r>
              <a:rPr lang="en-US" sz="1600"/>
              <a:t>Marketplace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4779706" y="5213771"/>
            <a:ext cx="2808444" cy="792581"/>
          </a:xfrm>
          <a:prstGeom prst="rect">
            <a:avLst/>
          </a:prstGeom>
        </p:spPr>
        <p:txBody>
          <a:bodyPr wrap="square" lIns="243808" rIns="243808" bIns="60952" anchor="ctr">
            <a:spAutoFit/>
          </a:bodyPr>
          <a:lstStyle/>
          <a:p>
            <a:pPr algn="ctr" defTabSz="228554">
              <a:lnSpc>
                <a:spcPct val="89000"/>
              </a:lnSpc>
            </a:pPr>
            <a:r>
              <a:rPr lang="en-US" sz="1600" dirty="0"/>
              <a:t>Better personalized algorithm &amp;</a:t>
            </a:r>
          </a:p>
          <a:p>
            <a:pPr algn="ctr" defTabSz="228554">
              <a:lnSpc>
                <a:spcPct val="89000"/>
              </a:lnSpc>
            </a:pPr>
            <a:r>
              <a:rPr lang="en-US" sz="1600" dirty="0"/>
              <a:t>Targeted Ads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406743" y="4677745"/>
            <a:ext cx="2808444" cy="573419"/>
          </a:xfrm>
          <a:prstGeom prst="rect">
            <a:avLst/>
          </a:prstGeom>
        </p:spPr>
        <p:txBody>
          <a:bodyPr wrap="square" lIns="243808" rIns="243808" bIns="60952" anchor="ctr">
            <a:spAutoFit/>
          </a:bodyPr>
          <a:lstStyle/>
          <a:p>
            <a:pPr algn="ctr" defTabSz="228554">
              <a:lnSpc>
                <a:spcPct val="89000"/>
              </a:lnSpc>
              <a:defRPr/>
            </a:pPr>
            <a:r>
              <a:rPr lang="en-US" sz="1600" dirty="0"/>
              <a:t>Dynamic feed &amp;</a:t>
            </a:r>
          </a:p>
          <a:p>
            <a:pPr algn="ctr" defTabSz="228554">
              <a:lnSpc>
                <a:spcPct val="89000"/>
              </a:lnSpc>
              <a:defRPr/>
            </a:pPr>
            <a:r>
              <a:rPr lang="en-US" sz="1600" dirty="0"/>
              <a:t>Updated</a:t>
            </a:r>
            <a:r>
              <a:rPr lang="en-US" dirty="0">
                <a:solidFill>
                  <a:srgbClr val="272E3A"/>
                </a:solidFill>
                <a:latin typeface="Open Sans Light"/>
              </a:rPr>
              <a:t> </a:t>
            </a:r>
            <a:r>
              <a:rPr lang="en-US" sz="1600" dirty="0"/>
              <a:t>trends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862512" y="4388889"/>
            <a:ext cx="2158783" cy="546039"/>
          </a:xfrm>
          <a:prstGeom prst="rect">
            <a:avLst/>
          </a:prstGeom>
        </p:spPr>
        <p:txBody>
          <a:bodyPr wrap="square" lIns="243808" rIns="243808" bIns="60952" anchor="ctr">
            <a:spAutoFit/>
          </a:bodyPr>
          <a:lstStyle/>
          <a:p>
            <a:pPr algn="ctr" defTabSz="228554">
              <a:lnSpc>
                <a:spcPct val="89000"/>
              </a:lnSpc>
            </a:pPr>
            <a:r>
              <a:rPr lang="en-US" sz="1600" dirty="0"/>
              <a:t>Other platform for niche needs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202576"/>
            <a:ext cx="5256186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109">
              <a:defRPr/>
            </a:pPr>
            <a:r>
              <a:rPr lang="en-US" sz="3700" dirty="0">
                <a:solidFill>
                  <a:srgbClr val="292929"/>
                </a:solidFill>
                <a:latin typeface="+mn-lt"/>
                <a:cs typeface="Poppins"/>
              </a:rPr>
              <a:t>Competitor Landscape</a:t>
            </a:r>
            <a:endParaRPr lang="en-US" sz="3199" dirty="0">
              <a:solidFill>
                <a:srgbClr val="272E3A">
                  <a:lumMod val="90000"/>
                  <a:lumOff val="10000"/>
                </a:srgbClr>
              </a:solidFill>
              <a:latin typeface="Open Sans Light"/>
            </a:endParaRPr>
          </a:p>
          <a:p>
            <a:pPr defTabSz="457109">
              <a:defRPr/>
            </a:pPr>
            <a:endParaRPr lang="en-US" sz="3700" dirty="0">
              <a:solidFill>
                <a:srgbClr val="292929"/>
              </a:solidFill>
              <a:latin typeface="+mn-lt"/>
              <a:cs typeface="Poppins"/>
            </a:endParaRPr>
          </a:p>
        </p:txBody>
      </p:sp>
      <p:pic>
        <p:nvPicPr>
          <p:cNvPr id="2" name="Picture 1" descr="A red square with a white letter p on it&#10;&#10;Description automatically generated">
            <a:extLst>
              <a:ext uri="{FF2B5EF4-FFF2-40B4-BE49-F238E27FC236}">
                <a16:creationId xmlns:a16="http://schemas.microsoft.com/office/drawing/2014/main" id="{C2FC95DA-407A-AB4C-7746-428A082E8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3050"/>
            <a:ext cx="939194" cy="939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0DDBCC-9E04-B421-9000-EFC50859B7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1" r="20580"/>
          <a:stretch/>
        </p:blipFill>
        <p:spPr>
          <a:xfrm>
            <a:off x="1316652" y="1861600"/>
            <a:ext cx="1045347" cy="994961"/>
          </a:xfrm>
          <a:prstGeom prst="rect">
            <a:avLst/>
          </a:prstGeom>
          <a:ln>
            <a:noFill/>
          </a:ln>
        </p:spPr>
      </p:pic>
      <p:pic>
        <p:nvPicPr>
          <p:cNvPr id="41" name="Picture 40" descr="A blue circle with a white letter f in it&#10;&#10;Description automatically generated">
            <a:extLst>
              <a:ext uri="{FF2B5EF4-FFF2-40B4-BE49-F238E27FC236}">
                <a16:creationId xmlns:a16="http://schemas.microsoft.com/office/drawing/2014/main" id="{3184137C-A60C-E9ED-4130-FF6667EAC6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26" r="18113"/>
          <a:stretch/>
        </p:blipFill>
        <p:spPr>
          <a:xfrm>
            <a:off x="3035553" y="1941529"/>
            <a:ext cx="1291110" cy="1126649"/>
          </a:xfrm>
          <a:prstGeom prst="rect">
            <a:avLst/>
          </a:prstGeom>
        </p:spPr>
      </p:pic>
      <p:pic>
        <p:nvPicPr>
          <p:cNvPr id="43" name="Picture 42" descr="A black and white circle with a black text&#10;&#10;Description automatically generated">
            <a:extLst>
              <a:ext uri="{FF2B5EF4-FFF2-40B4-BE49-F238E27FC236}">
                <a16:creationId xmlns:a16="http://schemas.microsoft.com/office/drawing/2014/main" id="{9FC8CF00-E3FE-D6E3-5CDE-E9BF83A15E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734" t="10545" r="29708" b="12083"/>
          <a:stretch/>
        </p:blipFill>
        <p:spPr>
          <a:xfrm>
            <a:off x="7467266" y="-2399134"/>
            <a:ext cx="2687398" cy="1372334"/>
          </a:xfrm>
          <a:prstGeom prst="rect">
            <a:avLst/>
          </a:prstGeom>
        </p:spPr>
      </p:pic>
      <p:pic>
        <p:nvPicPr>
          <p:cNvPr id="45" name="Picture 44" descr="A green and black logo&#10;&#10;Description automatically generated">
            <a:extLst>
              <a:ext uri="{FF2B5EF4-FFF2-40B4-BE49-F238E27FC236}">
                <a16:creationId xmlns:a16="http://schemas.microsoft.com/office/drawing/2014/main" id="{AA23E56C-6EF2-DC23-C7DE-054E9A5D89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642" t="24747" r="31497" b="19357"/>
          <a:stretch/>
        </p:blipFill>
        <p:spPr>
          <a:xfrm>
            <a:off x="9994664" y="2103120"/>
            <a:ext cx="527534" cy="416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8F3393E9-D8C7-CB28-1FE9-AFE54D05E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6882" y="2103120"/>
            <a:ext cx="445928" cy="416268"/>
          </a:xfrm>
          <a:prstGeom prst="rect">
            <a:avLst/>
          </a:prstGeom>
        </p:spPr>
      </p:pic>
      <p:pic>
        <p:nvPicPr>
          <p:cNvPr id="49" name="Picture 48" descr="A black square with a white and blue logo&#10;&#10;Description automatically generated">
            <a:extLst>
              <a:ext uri="{FF2B5EF4-FFF2-40B4-BE49-F238E27FC236}">
                <a16:creationId xmlns:a16="http://schemas.microsoft.com/office/drawing/2014/main" id="{E84C1EEC-7979-47B6-3473-C5F868AAE2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748" t="12088" r="29520" b="13045"/>
          <a:stretch/>
        </p:blipFill>
        <p:spPr>
          <a:xfrm>
            <a:off x="8019877" y="2206493"/>
            <a:ext cx="1007091" cy="972642"/>
          </a:xfrm>
          <a:prstGeom prst="rect">
            <a:avLst/>
          </a:prstGeom>
        </p:spPr>
      </p:pic>
      <p:pic>
        <p:nvPicPr>
          <p:cNvPr id="51" name="Picture 50" descr="A logo of a camera&#10;&#10;Description automatically generated">
            <a:extLst>
              <a:ext uri="{FF2B5EF4-FFF2-40B4-BE49-F238E27FC236}">
                <a16:creationId xmlns:a16="http://schemas.microsoft.com/office/drawing/2014/main" id="{0FF1C583-6002-C95C-F7F6-A73CC01D4B7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588" t="25944" r="25912" b="26019"/>
          <a:stretch/>
        </p:blipFill>
        <p:spPr>
          <a:xfrm>
            <a:off x="5792235" y="2660417"/>
            <a:ext cx="810454" cy="8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49" presetClass="entr" presetSubtype="0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7" grpId="0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49" presetClass="entr" presetSubtype="0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7" grpId="0"/>
          <p:bldP spid="38" grpId="0"/>
          <p:bldP spid="3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EA72D2B-4266-4CF4-9DF3-E26282D0F31E}"/>
              </a:ext>
            </a:extLst>
          </p:cNvPr>
          <p:cNvSpPr/>
          <p:nvPr/>
        </p:nvSpPr>
        <p:spPr>
          <a:xfrm>
            <a:off x="0" y="3267439"/>
            <a:ext cx="3907328" cy="32312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CE66EDAC-F7CC-45F1-9E51-423D9ADD9DB1}"/>
              </a:ext>
            </a:extLst>
          </p:cNvPr>
          <p:cNvSpPr/>
          <p:nvPr/>
        </p:nvSpPr>
        <p:spPr>
          <a:xfrm>
            <a:off x="3664153" y="939195"/>
            <a:ext cx="4655595" cy="4655595"/>
          </a:xfrm>
          <a:prstGeom prst="donut">
            <a:avLst>
              <a:gd name="adj" fmla="val 7078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F06062-A752-4A1B-8CE2-34008115FD6E}"/>
              </a:ext>
            </a:extLst>
          </p:cNvPr>
          <p:cNvGrpSpPr/>
          <p:nvPr/>
        </p:nvGrpSpPr>
        <p:grpSpPr>
          <a:xfrm>
            <a:off x="5409208" y="336596"/>
            <a:ext cx="1178680" cy="1446784"/>
            <a:chOff x="2149803" y="4959477"/>
            <a:chExt cx="3797046" cy="46607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CBFC414-29E9-4F5B-8A3D-8FF7893AA2FA}"/>
                </a:ext>
              </a:extLst>
            </p:cNvPr>
            <p:cNvSpPr/>
            <p:nvPr/>
          </p:nvSpPr>
          <p:spPr>
            <a:xfrm>
              <a:off x="2149803" y="5823157"/>
              <a:ext cx="3797046" cy="3797046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095CCE-461C-4C4C-869E-6EB9D73E7729}"/>
                </a:ext>
              </a:extLst>
            </p:cNvPr>
            <p:cNvSpPr/>
            <p:nvPr/>
          </p:nvSpPr>
          <p:spPr>
            <a:xfrm>
              <a:off x="2322396" y="5357565"/>
              <a:ext cx="3451860" cy="3989639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F574A6-9180-4CA9-9CFB-65155B3F2488}"/>
                </a:ext>
              </a:extLst>
            </p:cNvPr>
            <p:cNvSpPr/>
            <p:nvPr/>
          </p:nvSpPr>
          <p:spPr>
            <a:xfrm>
              <a:off x="2149803" y="4959477"/>
              <a:ext cx="3797046" cy="3797046"/>
            </a:xfrm>
            <a:prstGeom prst="ellipse">
              <a:avLst/>
            </a:prstGeom>
            <a:gradFill flip="none" rotWithShape="1">
              <a:gsLst>
                <a:gs pos="0">
                  <a:srgbClr val="D97B62"/>
                </a:gs>
                <a:gs pos="100000">
                  <a:srgbClr val="FF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181100">
                <a:schemeClr val="accent1">
                  <a:lumMod val="75000"/>
                  <a:alpha val="5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303AC4-0E2E-4216-94AB-10DCE224682D}"/>
                </a:ext>
              </a:extLst>
            </p:cNvPr>
            <p:cNvSpPr txBox="1"/>
            <p:nvPr/>
          </p:nvSpPr>
          <p:spPr>
            <a:xfrm>
              <a:off x="2893662" y="5793301"/>
              <a:ext cx="2309331" cy="205732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/>
              <a:r>
                <a:rPr lang="en-US" sz="3550">
                  <a:solidFill>
                    <a:schemeClr val="bg1"/>
                  </a:solidFill>
                  <a:latin typeface="Open Sans Extrabold"/>
                  <a:ea typeface="Open Sans Extrabold"/>
                  <a:cs typeface="Open Sans Extrabold"/>
                </a:rPr>
                <a:t>01</a:t>
              </a:r>
              <a:endParaRPr lang="en-US" sz="3599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C2C7F5-8606-4FBB-AAB1-523B871346C0}"/>
              </a:ext>
            </a:extLst>
          </p:cNvPr>
          <p:cNvGrpSpPr/>
          <p:nvPr/>
        </p:nvGrpSpPr>
        <p:grpSpPr>
          <a:xfrm>
            <a:off x="7217205" y="1730741"/>
            <a:ext cx="1296547" cy="1591462"/>
            <a:chOff x="2149803" y="4959477"/>
            <a:chExt cx="3797046" cy="46607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0C0994B-430F-489B-A1AC-6F27BED5CF03}"/>
                </a:ext>
              </a:extLst>
            </p:cNvPr>
            <p:cNvSpPr/>
            <p:nvPr/>
          </p:nvSpPr>
          <p:spPr>
            <a:xfrm>
              <a:off x="2149803" y="5823157"/>
              <a:ext cx="3797046" cy="3797046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2B9443D-0E75-407D-A35F-10E6AFA71764}"/>
                </a:ext>
              </a:extLst>
            </p:cNvPr>
            <p:cNvSpPr/>
            <p:nvPr/>
          </p:nvSpPr>
          <p:spPr>
            <a:xfrm>
              <a:off x="2322396" y="5357565"/>
              <a:ext cx="3451860" cy="3989639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63DEC7D-36FB-4499-825F-2D89CAD3BC7D}"/>
                </a:ext>
              </a:extLst>
            </p:cNvPr>
            <p:cNvSpPr/>
            <p:nvPr/>
          </p:nvSpPr>
          <p:spPr>
            <a:xfrm>
              <a:off x="2149803" y="4959477"/>
              <a:ext cx="3797046" cy="3797046"/>
            </a:xfrm>
            <a:prstGeom prst="ellipse">
              <a:avLst/>
            </a:prstGeom>
            <a:gradFill flip="none" rotWithShape="1">
              <a:gsLst>
                <a:gs pos="100000">
                  <a:srgbClr val="FF0000"/>
                </a:gs>
                <a:gs pos="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181100">
                <a:schemeClr val="accent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4DBB87-C673-402E-8E6E-67BDC7D478AE}"/>
                </a:ext>
              </a:extLst>
            </p:cNvPr>
            <p:cNvSpPr txBox="1"/>
            <p:nvPr/>
          </p:nvSpPr>
          <p:spPr>
            <a:xfrm>
              <a:off x="2984547" y="5875739"/>
              <a:ext cx="2127560" cy="18924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3599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</a:lstStyle>
            <a:p>
              <a:r>
                <a:rPr lang="en-US" sz="3550">
                  <a:latin typeface="Open Sans Extrabold"/>
                  <a:ea typeface="Open Sans Extrabold"/>
                  <a:cs typeface="Open Sans Extrabold"/>
                </a:rPr>
                <a:t>02</a:t>
              </a:r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0B12C4-DB42-4DAE-BD9B-7D9EC25C76FF}"/>
              </a:ext>
            </a:extLst>
          </p:cNvPr>
          <p:cNvGrpSpPr/>
          <p:nvPr/>
        </p:nvGrpSpPr>
        <p:grpSpPr>
          <a:xfrm>
            <a:off x="7167566" y="3728492"/>
            <a:ext cx="1426203" cy="1750608"/>
            <a:chOff x="2149803" y="4959477"/>
            <a:chExt cx="3797046" cy="466072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BF9235-7F2A-4410-9E31-CE3C092ACB26}"/>
                </a:ext>
              </a:extLst>
            </p:cNvPr>
            <p:cNvSpPr/>
            <p:nvPr/>
          </p:nvSpPr>
          <p:spPr>
            <a:xfrm>
              <a:off x="2149803" y="5823157"/>
              <a:ext cx="3797046" cy="3797046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C1B899A-3B88-46B5-812C-FA31EB9EC269}"/>
                </a:ext>
              </a:extLst>
            </p:cNvPr>
            <p:cNvSpPr/>
            <p:nvPr/>
          </p:nvSpPr>
          <p:spPr>
            <a:xfrm>
              <a:off x="2322396" y="5357565"/>
              <a:ext cx="3451860" cy="3989639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5DCBA1-FB70-450D-9168-1DF0C6217F92}"/>
                </a:ext>
              </a:extLst>
            </p:cNvPr>
            <p:cNvSpPr/>
            <p:nvPr/>
          </p:nvSpPr>
          <p:spPr>
            <a:xfrm>
              <a:off x="2149803" y="4959477"/>
              <a:ext cx="3797046" cy="3797046"/>
            </a:xfrm>
            <a:prstGeom prst="ellipse">
              <a:avLst/>
            </a:prstGeom>
            <a:gradFill flip="none" rotWithShape="1">
              <a:gsLst>
                <a:gs pos="100000">
                  <a:srgbClr val="FF0000"/>
                </a:gs>
                <a:gs pos="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181100">
                <a:schemeClr val="accent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6B544A9-5FCB-428C-87FC-9C0C29542AFD}"/>
                </a:ext>
              </a:extLst>
            </p:cNvPr>
            <p:cNvSpPr txBox="1"/>
            <p:nvPr/>
          </p:nvSpPr>
          <p:spPr>
            <a:xfrm>
              <a:off x="3094057" y="5971832"/>
              <a:ext cx="1908537" cy="170027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3599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</a:lstStyle>
            <a:p>
              <a:r>
                <a:rPr lang="en-US" sz="3550">
                  <a:latin typeface="Open Sans Extrabold"/>
                  <a:ea typeface="Open Sans Extrabold"/>
                  <a:cs typeface="Open Sans Extrabold"/>
                </a:rPr>
                <a:t>03</a:t>
              </a:r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4AF5B27-8210-4C07-AF91-8205BA115B8C}"/>
              </a:ext>
            </a:extLst>
          </p:cNvPr>
          <p:cNvGrpSpPr/>
          <p:nvPr/>
        </p:nvGrpSpPr>
        <p:grpSpPr>
          <a:xfrm>
            <a:off x="5259837" y="5011755"/>
            <a:ext cx="1568823" cy="1925669"/>
            <a:chOff x="2149803" y="4959477"/>
            <a:chExt cx="3797046" cy="466072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17FD698-8095-4340-A12A-EE7533A77DF6}"/>
                </a:ext>
              </a:extLst>
            </p:cNvPr>
            <p:cNvSpPr/>
            <p:nvPr/>
          </p:nvSpPr>
          <p:spPr>
            <a:xfrm>
              <a:off x="2149803" y="5823157"/>
              <a:ext cx="3797046" cy="3797046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F63C551-AA75-4F86-AC40-3A063C0E863C}"/>
                </a:ext>
              </a:extLst>
            </p:cNvPr>
            <p:cNvSpPr/>
            <p:nvPr/>
          </p:nvSpPr>
          <p:spPr>
            <a:xfrm>
              <a:off x="2322396" y="5357565"/>
              <a:ext cx="3451860" cy="3989639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D16DE50-E6AF-4BEA-971A-9B867F7C43E7}"/>
                </a:ext>
              </a:extLst>
            </p:cNvPr>
            <p:cNvSpPr/>
            <p:nvPr/>
          </p:nvSpPr>
          <p:spPr>
            <a:xfrm>
              <a:off x="2149803" y="4959477"/>
              <a:ext cx="3797046" cy="3797046"/>
            </a:xfrm>
            <a:prstGeom prst="ellipse">
              <a:avLst/>
            </a:prstGeom>
            <a:gradFill flip="none" rotWithShape="1">
              <a:gsLst>
                <a:gs pos="100000">
                  <a:srgbClr val="FF0000"/>
                </a:gs>
                <a:gs pos="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181100">
                <a:schemeClr val="accent1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D905B2-749F-4603-A854-2CF57F7161A0}"/>
                </a:ext>
              </a:extLst>
            </p:cNvPr>
            <p:cNvSpPr txBox="1"/>
            <p:nvPr/>
          </p:nvSpPr>
          <p:spPr>
            <a:xfrm>
              <a:off x="3180811" y="6049117"/>
              <a:ext cx="1735034" cy="154570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/>
              <a:r>
                <a:rPr lang="en-US" sz="3550">
                  <a:solidFill>
                    <a:schemeClr val="bg1"/>
                  </a:solidFill>
                  <a:latin typeface="Open Sans Extrabold"/>
                  <a:ea typeface="Open Sans Extrabold"/>
                  <a:cs typeface="Open Sans Extrabold"/>
                </a:rPr>
                <a:t>04</a:t>
              </a:r>
              <a:endParaRPr lang="en-US" sz="3599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EC37198-5DC7-43AE-9253-1588749D92F5}"/>
              </a:ext>
            </a:extLst>
          </p:cNvPr>
          <p:cNvGrpSpPr/>
          <p:nvPr/>
        </p:nvGrpSpPr>
        <p:grpSpPr>
          <a:xfrm>
            <a:off x="6945692" y="509066"/>
            <a:ext cx="2586234" cy="570144"/>
            <a:chOff x="13893190" y="1017371"/>
            <a:chExt cx="5173141" cy="11404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C793AD8-F82A-48BA-B455-F315B5230F35}"/>
                </a:ext>
              </a:extLst>
            </p:cNvPr>
            <p:cNvSpPr txBox="1"/>
            <p:nvPr/>
          </p:nvSpPr>
          <p:spPr>
            <a:xfrm>
              <a:off x="13893190" y="1017371"/>
              <a:ext cx="2299647" cy="73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B2C App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AF371CC-35FC-4BDA-9D57-AF5AA8B7601C}"/>
                </a:ext>
              </a:extLst>
            </p:cNvPr>
            <p:cNvSpPr txBox="1"/>
            <p:nvPr/>
          </p:nvSpPr>
          <p:spPr>
            <a:xfrm>
              <a:off x="13893190" y="1634520"/>
              <a:ext cx="5173141" cy="523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rgbClr val="FF0000"/>
                  </a:solidFill>
                </a:rPr>
                <a:t>Can bring end user perspective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DF41A3-63A6-46EE-A3B7-D55E49F653C5}"/>
              </a:ext>
            </a:extLst>
          </p:cNvPr>
          <p:cNvGrpSpPr/>
          <p:nvPr/>
        </p:nvGrpSpPr>
        <p:grpSpPr>
          <a:xfrm>
            <a:off x="8633880" y="1980227"/>
            <a:ext cx="2626651" cy="937874"/>
            <a:chOff x="17269994" y="3960077"/>
            <a:chExt cx="5253982" cy="187599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F8109B-7EE5-4BEF-86B0-750E12440D80}"/>
                </a:ext>
              </a:extLst>
            </p:cNvPr>
            <p:cNvSpPr txBox="1"/>
            <p:nvPr/>
          </p:nvSpPr>
          <p:spPr>
            <a:xfrm>
              <a:off x="17269994" y="3960077"/>
              <a:ext cx="3037121" cy="73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Pain points</a:t>
              </a:r>
              <a:endParaRPr lang="en-US">
                <a:solidFill>
                  <a:schemeClr val="accent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0B3069-8CA2-45DC-B0DC-55DAB8AAED97}"/>
                </a:ext>
              </a:extLst>
            </p:cNvPr>
            <p:cNvSpPr txBox="1"/>
            <p:nvPr/>
          </p:nvSpPr>
          <p:spPr>
            <a:xfrm>
              <a:off x="17511335" y="4635585"/>
              <a:ext cx="5012641" cy="12004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rgbClr val="FF0000"/>
                  </a:solidFill>
                </a:rPr>
                <a:t>Identified more room for improvements by identifying pain points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3D108F-E49A-4BF9-BF00-854617A24737}"/>
              </a:ext>
            </a:extLst>
          </p:cNvPr>
          <p:cNvGrpSpPr/>
          <p:nvPr/>
        </p:nvGrpSpPr>
        <p:grpSpPr>
          <a:xfrm>
            <a:off x="8759858" y="4078736"/>
            <a:ext cx="3007746" cy="939937"/>
            <a:chOff x="17522000" y="8157647"/>
            <a:chExt cx="6016276" cy="188012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12E18B-07B5-4EDA-9FA5-1D01D459C4B3}"/>
                </a:ext>
              </a:extLst>
            </p:cNvPr>
            <p:cNvSpPr txBox="1"/>
            <p:nvPr/>
          </p:nvSpPr>
          <p:spPr>
            <a:xfrm>
              <a:off x="17522000" y="8157647"/>
              <a:ext cx="6016276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Product enhancements </a:t>
              </a:r>
              <a:endParaRPr lang="en-US">
                <a:solidFill>
                  <a:schemeClr val="accent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27EB44C-B635-4FC3-9FA5-E9ACA81A4D6D}"/>
                </a:ext>
              </a:extLst>
            </p:cNvPr>
            <p:cNvSpPr txBox="1"/>
            <p:nvPr/>
          </p:nvSpPr>
          <p:spPr>
            <a:xfrm>
              <a:off x="17522000" y="8837282"/>
              <a:ext cx="4850856" cy="12004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rgbClr val="FF0000"/>
                  </a:solidFill>
                </a:rPr>
                <a:t>New feature recommendations based on user problems.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rgbClr val="FF0000"/>
                  </a:solidFill>
                </a:rPr>
                <a:t>Purge unused features.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AC1430-6951-437F-BDD6-1EB5F77F2BB6}"/>
              </a:ext>
            </a:extLst>
          </p:cNvPr>
          <p:cNvGrpSpPr/>
          <p:nvPr/>
        </p:nvGrpSpPr>
        <p:grpSpPr>
          <a:xfrm>
            <a:off x="7180272" y="5387937"/>
            <a:ext cx="4229812" cy="1006853"/>
            <a:chOff x="14362411" y="10776380"/>
            <a:chExt cx="8460726" cy="201396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6E7EC4-E7CF-41E8-BB08-C22DAD01E923}"/>
                </a:ext>
              </a:extLst>
            </p:cNvPr>
            <p:cNvSpPr txBox="1"/>
            <p:nvPr/>
          </p:nvSpPr>
          <p:spPr>
            <a:xfrm>
              <a:off x="14362411" y="10776380"/>
              <a:ext cx="8460726" cy="738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Free thinking &amp; Product relevance</a:t>
              </a:r>
              <a:endParaRPr lang="en-US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C94B65-70DF-403D-B934-8E056EA55A7C}"/>
                </a:ext>
              </a:extLst>
            </p:cNvPr>
            <p:cNvSpPr txBox="1"/>
            <p:nvPr/>
          </p:nvSpPr>
          <p:spPr>
            <a:xfrm>
              <a:off x="14362411" y="11589863"/>
              <a:ext cx="8010439" cy="1200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rgbClr val="FF0000"/>
                  </a:solidFill>
                </a:rPr>
                <a:t>Identified multitude of opportunities for free thinks without much constrictions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rgbClr val="FF0000"/>
                  </a:solidFill>
                </a:rPr>
                <a:t>To bring better product relevance among existing users</a:t>
              </a:r>
              <a:endParaRPr lang="en-US" sz="1000">
                <a:solidFill>
                  <a:srgbClr val="FF0000"/>
                </a:solidFill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11E380E-3F90-4077-B636-8F2289E23DA9}"/>
              </a:ext>
            </a:extLst>
          </p:cNvPr>
          <p:cNvSpPr txBox="1"/>
          <p:nvPr/>
        </p:nvSpPr>
        <p:spPr>
          <a:xfrm>
            <a:off x="723370" y="2773437"/>
            <a:ext cx="3107840" cy="50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99"/>
              <a:t>The big why 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5C3E67-1F84-41B5-A449-302593F9F92E}"/>
              </a:ext>
            </a:extLst>
          </p:cNvPr>
          <p:cNvSpPr txBox="1"/>
          <p:nvPr/>
        </p:nvSpPr>
        <p:spPr>
          <a:xfrm>
            <a:off x="763066" y="3610144"/>
            <a:ext cx="229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/>
              <a:t>We simply </a:t>
            </a:r>
            <a:r>
              <a:rPr lang="en-US" sz="1100" i="1">
                <a:solidFill>
                  <a:srgbClr val="FF0000"/>
                </a:solidFill>
              </a:rPr>
              <a:t>love</a:t>
            </a:r>
            <a:r>
              <a:rPr lang="en-US" sz="1100" i="1"/>
              <a:t> </a:t>
            </a:r>
            <a:r>
              <a:rPr lang="en-US" sz="1100" i="1">
                <a:solidFill>
                  <a:srgbClr val="FF0000"/>
                </a:solidFill>
              </a:rPr>
              <a:t>pinning</a:t>
            </a:r>
            <a:r>
              <a:rPr lang="en-US" sz="1100" i="1"/>
              <a:t> !!! </a:t>
            </a:r>
          </a:p>
        </p:txBody>
      </p:sp>
      <p:pic>
        <p:nvPicPr>
          <p:cNvPr id="12" name="Picture 11" descr="A red circle with a white letter p in it&#10;&#10;Description automatically generated">
            <a:extLst>
              <a:ext uri="{FF2B5EF4-FFF2-40B4-BE49-F238E27FC236}">
                <a16:creationId xmlns:a16="http://schemas.microsoft.com/office/drawing/2014/main" id="{BD0E4868-DAE6-3CE4-843D-D689B94DC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769" y="2099798"/>
            <a:ext cx="2427340" cy="2258775"/>
          </a:xfrm>
          <a:prstGeom prst="rect">
            <a:avLst/>
          </a:prstGeom>
        </p:spPr>
      </p:pic>
      <p:pic>
        <p:nvPicPr>
          <p:cNvPr id="14" name="Picture 13" descr="A red square with a white letter p on it&#10;&#10;Description automatically generated">
            <a:extLst>
              <a:ext uri="{FF2B5EF4-FFF2-40B4-BE49-F238E27FC236}">
                <a16:creationId xmlns:a16="http://schemas.microsoft.com/office/drawing/2014/main" id="{1D3A0E35-7F2C-7CC1-03BD-E4BB3D4AB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3050"/>
            <a:ext cx="939194" cy="9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3322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06D023-8E30-4DDD-832D-6ECAE9E1536A}"/>
              </a:ext>
            </a:extLst>
          </p:cNvPr>
          <p:cNvSpPr/>
          <p:nvPr/>
        </p:nvSpPr>
        <p:spPr>
          <a:xfrm>
            <a:off x="1244982" y="1717935"/>
            <a:ext cx="2022081" cy="1704640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18D959-232E-4915-AB11-26A46096C44D}"/>
              </a:ext>
            </a:extLst>
          </p:cNvPr>
          <p:cNvSpPr/>
          <p:nvPr/>
        </p:nvSpPr>
        <p:spPr>
          <a:xfrm>
            <a:off x="5312949" y="446"/>
            <a:ext cx="2022081" cy="1704640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1F22AF7-7761-468C-854F-C1F04338B3ED}"/>
              </a:ext>
            </a:extLst>
          </p:cNvPr>
          <p:cNvSpPr/>
          <p:nvPr/>
        </p:nvSpPr>
        <p:spPr>
          <a:xfrm>
            <a:off x="9380915" y="3435424"/>
            <a:ext cx="2022082" cy="1704640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D078D6-2A78-4490-93AF-6D911ED2B056}"/>
              </a:ext>
            </a:extLst>
          </p:cNvPr>
          <p:cNvSpPr txBox="1"/>
          <p:nvPr/>
        </p:nvSpPr>
        <p:spPr>
          <a:xfrm>
            <a:off x="5301044" y="141664"/>
            <a:ext cx="2045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Early Monetization &amp; App Integration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5AE6A66-8EB9-4242-8982-C9E96FAB42EE}"/>
              </a:ext>
            </a:extLst>
          </p:cNvPr>
          <p:cNvSpPr/>
          <p:nvPr/>
        </p:nvSpPr>
        <p:spPr>
          <a:xfrm>
            <a:off x="7346931" y="1717934"/>
            <a:ext cx="2022081" cy="1704640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695701-101D-47AA-970B-F53E83FEF33E}"/>
              </a:ext>
            </a:extLst>
          </p:cNvPr>
          <p:cNvSpPr txBox="1"/>
          <p:nvPr/>
        </p:nvSpPr>
        <p:spPr>
          <a:xfrm>
            <a:off x="7410917" y="2197459"/>
            <a:ext cx="1894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Augmented Reality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ACEA76F-C594-466E-BE83-744EE0E2B56C}"/>
              </a:ext>
            </a:extLst>
          </p:cNvPr>
          <p:cNvSpPr/>
          <p:nvPr/>
        </p:nvSpPr>
        <p:spPr>
          <a:xfrm>
            <a:off x="5312949" y="3435425"/>
            <a:ext cx="2022081" cy="1704640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9F6DD-B912-4E29-930C-457B679E3CFB}"/>
              </a:ext>
            </a:extLst>
          </p:cNvPr>
          <p:cNvSpPr txBox="1"/>
          <p:nvPr/>
        </p:nvSpPr>
        <p:spPr>
          <a:xfrm>
            <a:off x="5407833" y="3702968"/>
            <a:ext cx="17281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Inbuilt creator mode for a seamless workflow.</a:t>
            </a:r>
          </a:p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More intuitive feature to pin from Instagram/TikTok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B030FA-B494-4E16-ABF6-D06A48923755}"/>
              </a:ext>
            </a:extLst>
          </p:cNvPr>
          <p:cNvSpPr txBox="1"/>
          <p:nvPr/>
        </p:nvSpPr>
        <p:spPr>
          <a:xfrm>
            <a:off x="9380523" y="3743285"/>
            <a:ext cx="2094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Sustainability</a:t>
            </a:r>
          </a:p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Automated Product recommendation &amp; segregation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7AFE5-0726-40A7-A0CA-EC6412EF66D6}"/>
              </a:ext>
            </a:extLst>
          </p:cNvPr>
          <p:cNvSpPr txBox="1"/>
          <p:nvPr/>
        </p:nvSpPr>
        <p:spPr>
          <a:xfrm>
            <a:off x="1308968" y="2031534"/>
            <a:ext cx="18941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Gen AI</a:t>
            </a:r>
          </a:p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To generate ideas for user needs</a:t>
            </a:r>
          </a:p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Voice controlled sessions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68D993-93A5-4A52-858C-FA89E4484FCC}"/>
              </a:ext>
            </a:extLst>
          </p:cNvPr>
          <p:cNvSpPr/>
          <p:nvPr/>
        </p:nvSpPr>
        <p:spPr>
          <a:xfrm>
            <a:off x="7346931" y="5152913"/>
            <a:ext cx="2022081" cy="1704640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76C95A-6481-4886-83BE-5EDE0FDAABFB}"/>
              </a:ext>
            </a:extLst>
          </p:cNvPr>
          <p:cNvSpPr txBox="1"/>
          <p:nvPr/>
        </p:nvSpPr>
        <p:spPr>
          <a:xfrm>
            <a:off x="7410918" y="5645512"/>
            <a:ext cx="1791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Take informed decision while navigating through ideas.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FD4E8A0-86C0-43A8-A8D2-34BCEA5027F9}"/>
              </a:ext>
            </a:extLst>
          </p:cNvPr>
          <p:cNvSpPr/>
          <p:nvPr/>
        </p:nvSpPr>
        <p:spPr>
          <a:xfrm>
            <a:off x="3290540" y="5152914"/>
            <a:ext cx="2022081" cy="1704640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20A300-8D10-4E14-802A-035158740AB9}"/>
              </a:ext>
            </a:extLst>
          </p:cNvPr>
          <p:cNvSpPr txBox="1"/>
          <p:nvPr/>
        </p:nvSpPr>
        <p:spPr>
          <a:xfrm>
            <a:off x="3278965" y="5430068"/>
            <a:ext cx="1844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Personalization</a:t>
            </a:r>
          </a:p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Recommend board purging</a:t>
            </a:r>
          </a:p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171450" marR="0" lvl="0" indent="-17145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Location based recommendation</a:t>
            </a: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59"/>
          </p:nvPr>
        </p:nvPicPr>
        <p:blipFill>
          <a:blip r:embed="rId3"/>
          <a:srcRect l="9461" r="9461"/>
          <a:stretch/>
        </p:blipFill>
        <p:spPr>
          <a:xfrm>
            <a:off x="5312949" y="5153139"/>
            <a:ext cx="2022081" cy="1704862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55"/>
          </p:nvPr>
        </p:nvPicPr>
        <p:blipFill>
          <a:blip r:embed="rId4"/>
          <a:srcRect l="803" r="803"/>
          <a:stretch/>
        </p:blipFill>
        <p:spPr>
          <a:xfrm>
            <a:off x="7346930" y="3435425"/>
            <a:ext cx="2022081" cy="1704862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52"/>
          </p:nvPr>
        </p:nvPicPr>
        <p:blipFill>
          <a:blip r:embed="rId5"/>
          <a:srcRect t="3645" b="3645"/>
          <a:stretch/>
        </p:blipFill>
        <p:spPr>
          <a:xfrm>
            <a:off x="3278965" y="3435426"/>
            <a:ext cx="2022081" cy="1704862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47"/>
          </p:nvPr>
        </p:nvPicPr>
        <p:blipFill>
          <a:blip r:embed="rId6"/>
          <a:srcRect t="7844" b="7844"/>
          <a:stretch/>
        </p:blipFill>
        <p:spPr>
          <a:xfrm>
            <a:off x="5312949" y="1717712"/>
            <a:ext cx="2022081" cy="1704862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46"/>
          </p:nvPr>
        </p:nvPicPr>
        <p:blipFill>
          <a:blip r:embed="rId7"/>
          <a:srcRect l="581" r="581"/>
          <a:stretch/>
        </p:blipFill>
        <p:spPr>
          <a:xfrm>
            <a:off x="3278965" y="1717712"/>
            <a:ext cx="2022081" cy="1704862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43"/>
          </p:nvPr>
        </p:nvPicPr>
        <p:blipFill>
          <a:blip r:embed="rId8"/>
          <a:srcRect l="4811" r="4811"/>
          <a:stretch/>
        </p:blipFill>
        <p:spPr>
          <a:xfrm>
            <a:off x="7346930" y="-2"/>
            <a:ext cx="2022081" cy="1704862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40"/>
          </p:nvPr>
        </p:nvPicPr>
        <p:blipFill>
          <a:blip r:embed="rId9"/>
          <a:srcRect t="3527" b="3527"/>
          <a:stretch/>
        </p:blipFill>
        <p:spPr>
          <a:xfrm>
            <a:off x="3278964" y="-2"/>
            <a:ext cx="2022081" cy="1704862"/>
          </a:xfrm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62"/>
          </p:nvPr>
        </p:nvPicPr>
        <p:blipFill>
          <a:blip r:embed="rId10"/>
          <a:srcRect t="7844" b="7844"/>
          <a:stretch/>
        </p:blipFill>
        <p:spPr>
          <a:xfrm>
            <a:off x="9380915" y="5153138"/>
            <a:ext cx="2022082" cy="1704862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1CCC866-3427-B348-0FB4-380F7B5A1A2A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11"/>
          <a:srcRect t="2342" b="2342"/>
          <a:stretch>
            <a:fillRect/>
          </a:stretch>
        </p:blipFill>
        <p:spPr>
          <a:xfrm>
            <a:off x="1244981" y="3435350"/>
            <a:ext cx="2022475" cy="3422650"/>
          </a:xfrm>
        </p:spPr>
      </p:pic>
      <p:pic>
        <p:nvPicPr>
          <p:cNvPr id="36" name="Picture Placeholder 35" descr="A screenshot of a computer&#10;&#10;Description automatically generated">
            <a:extLst>
              <a:ext uri="{FF2B5EF4-FFF2-40B4-BE49-F238E27FC236}">
                <a16:creationId xmlns:a16="http://schemas.microsoft.com/office/drawing/2014/main" id="{75F0867A-11DA-0BFC-F8AC-AC4AF08AD24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12"/>
          <a:srcRect l="20610" r="20610"/>
          <a:stretch>
            <a:fillRect/>
          </a:stretch>
        </p:blipFill>
        <p:spPr>
          <a:xfrm>
            <a:off x="1244981" y="-1"/>
            <a:ext cx="2022081" cy="1704862"/>
          </a:xfr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766E5675-92A1-5010-BDE9-A19DA3D94800}"/>
              </a:ext>
            </a:extLst>
          </p:cNvPr>
          <p:cNvSpPr txBox="1">
            <a:spLocks/>
          </p:cNvSpPr>
          <p:nvPr/>
        </p:nvSpPr>
        <p:spPr>
          <a:xfrm rot="16200000">
            <a:off x="-2773778" y="3026623"/>
            <a:ext cx="6857554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109">
              <a:defRPr/>
            </a:pPr>
            <a:r>
              <a:rPr lang="en-US" sz="2800" dirty="0">
                <a:latin typeface="+mn-lt"/>
                <a:ea typeface="+mn-ea"/>
                <a:cs typeface="+mn-cs"/>
              </a:rPr>
              <a:t>How do we do things differently ?</a:t>
            </a:r>
          </a:p>
          <a:p>
            <a:pPr algn="ctr" defTabSz="457109">
              <a:defRPr/>
            </a:pPr>
            <a:r>
              <a:rPr lang="en-US" sz="2800" dirty="0">
                <a:latin typeface="+mn-lt"/>
                <a:ea typeface="+mn-ea"/>
                <a:cs typeface="+mn-cs"/>
              </a:rPr>
              <a:t>Past &amp; Future</a:t>
            </a:r>
          </a:p>
        </p:txBody>
      </p:sp>
      <p:pic>
        <p:nvPicPr>
          <p:cNvPr id="62" name="Picture Placeholder 61" descr="A green background with a globe and arrows&#10;&#10;Description automatically generated">
            <a:extLst>
              <a:ext uri="{FF2B5EF4-FFF2-40B4-BE49-F238E27FC236}">
                <a16:creationId xmlns:a16="http://schemas.microsoft.com/office/drawing/2014/main" id="{9F8348B0-3052-E373-0EDC-17D42BBCC2CF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13"/>
          <a:srcRect l="5761" r="5761"/>
          <a:stretch>
            <a:fillRect/>
          </a:stretch>
        </p:blipFill>
        <p:spPr>
          <a:xfrm>
            <a:off x="9380537" y="-2"/>
            <a:ext cx="2011363" cy="3422652"/>
          </a:xfrm>
        </p:spPr>
      </p:pic>
    </p:spTree>
    <p:extLst>
      <p:ext uri="{BB962C8B-B14F-4D97-AF65-F5344CB8AC3E}">
        <p14:creationId xmlns:p14="http://schemas.microsoft.com/office/powerpoint/2010/main" val="1999293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44" grpId="0"/>
      <p:bldP spid="31" grpId="0" animBg="1"/>
      <p:bldP spid="46" grpId="0"/>
      <p:bldP spid="29" grpId="0" animBg="1"/>
      <p:bldP spid="17" grpId="0"/>
      <p:bldP spid="53" grpId="0"/>
      <p:bldP spid="55" grpId="0"/>
      <p:bldP spid="33" grpId="0" animBg="1"/>
      <p:bldP spid="59" grpId="0"/>
      <p:bldP spid="32" grpId="0" animBg="1"/>
      <p:bldP spid="61" grpId="0"/>
    </p:bldLst>
  </p:timing>
</p:sld>
</file>

<file path=ppt/theme/theme1.xml><?xml version="1.0" encoding="utf-8"?>
<a:theme xmlns:a="http://schemas.openxmlformats.org/drawingml/2006/main" name="Atlas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{FC9CACFB-AFEA-D140-B22E-9B01E6CE82FF}tf16401369</Template>
  <TotalTime>48</TotalTime>
  <Words>904</Words>
  <Application>Microsoft Office PowerPoint</Application>
  <PresentationFormat>Widescreen</PresentationFormat>
  <Paragraphs>216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Calibri Light</vt:lpstr>
      <vt:lpstr>dt-line-business-01</vt:lpstr>
      <vt:lpstr>Montserrat</vt:lpstr>
      <vt:lpstr>Open Sans Extrabold</vt:lpstr>
      <vt:lpstr>Open Sans Light</vt:lpstr>
      <vt:lpstr>Poppins</vt:lpstr>
      <vt:lpstr>Poppins SemiBold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Mahesh, Kavinayaa</dc:creator>
  <cp:lastModifiedBy>Ramakrishnan, Sahana</cp:lastModifiedBy>
  <cp:revision>7</cp:revision>
  <cp:lastPrinted>2024-02-05T04:29:42Z</cp:lastPrinted>
  <dcterms:created xsi:type="dcterms:W3CDTF">2024-02-01T19:56:57Z</dcterms:created>
  <dcterms:modified xsi:type="dcterms:W3CDTF">2024-06-13T17:05:46Z</dcterms:modified>
</cp:coreProperties>
</file>